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5"/>
  </p:notesMasterIdLst>
  <p:sldIdLst>
    <p:sldId id="375" r:id="rId2"/>
    <p:sldId id="479" r:id="rId3"/>
    <p:sldId id="480" r:id="rId4"/>
    <p:sldId id="481" r:id="rId5"/>
    <p:sldId id="525" r:id="rId6"/>
    <p:sldId id="548" r:id="rId7"/>
    <p:sldId id="321" r:id="rId8"/>
    <p:sldId id="515" r:id="rId9"/>
    <p:sldId id="516" r:id="rId10"/>
    <p:sldId id="549" r:id="rId11"/>
    <p:sldId id="550" r:id="rId12"/>
    <p:sldId id="487" r:id="rId13"/>
    <p:sldId id="488" r:id="rId14"/>
    <p:sldId id="489" r:id="rId15"/>
    <p:sldId id="551" r:id="rId16"/>
    <p:sldId id="552" r:id="rId17"/>
    <p:sldId id="553" r:id="rId18"/>
    <p:sldId id="554" r:id="rId19"/>
    <p:sldId id="555" r:id="rId20"/>
    <p:sldId id="556" r:id="rId21"/>
    <p:sldId id="496" r:id="rId22"/>
    <p:sldId id="497" r:id="rId23"/>
    <p:sldId id="514" r:id="rId24"/>
  </p:sldIdLst>
  <p:sldSz cx="12192000" cy="6858000"/>
  <p:notesSz cx="6858000" cy="9144000"/>
  <p:embeddedFontLst>
    <p:embeddedFont>
      <p:font typeface="Panton" panose="00000500000000000000" pitchFamily="2" charset="0"/>
      <p:regular r:id="rId26"/>
    </p:embeddedFont>
    <p:embeddedFont>
      <p:font typeface="Panton Black" panose="00000A00000000000000" pitchFamily="2" charset="0"/>
      <p:bold r:id="rId27"/>
    </p:embeddedFont>
    <p:embeddedFont>
      <p:font typeface="Panton Bold" panose="00000800000000000000" pitchFamily="2" charset="0"/>
      <p:bold r:id="rId28"/>
    </p:embeddedFont>
    <p:embeddedFont>
      <p:font typeface="Panton ExtraBold" panose="00000900000000000000" pitchFamily="2" charset="0"/>
      <p:bold r:id="rId2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3A"/>
    <a:srgbClr val="4472C4"/>
    <a:srgbClr val="F2B800"/>
    <a:srgbClr val="E9B616"/>
    <a:srgbClr val="D7C963"/>
    <a:srgbClr val="F5D345"/>
    <a:srgbClr val="FFEA8F"/>
    <a:srgbClr val="FFDF5C"/>
    <a:srgbClr val="CC410E"/>
    <a:srgbClr val="A18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DC1ACE-FF6D-4A12-BC72-8BFADF666C79}" v="991" dt="2026-01-11T14:00:59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3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28EB7-819F-4CC0-8E6D-7BFDDD1BD806}" type="datetimeFigureOut">
              <a:rPr lang="pt-BR" smtClean="0"/>
              <a:t>11/01/2026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07D82-7707-4FCB-A08B-4D5DDDFFC9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16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FE027-5024-42C6-98BF-BE749538F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40D54-925A-4CF1-B638-F763157E8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A7143A-6ABC-4A32-A358-16AEBE98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5B3F-AD4E-4C17-814F-5780968DF460}" type="datetime1">
              <a:rPr lang="pt-BR" smtClean="0"/>
              <a:t>11/01/2026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04D0AD-24FC-4BBE-9ACB-0E000286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469B52-04A9-4A6B-8498-78E97950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74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CC06A-3EEF-4A85-93AD-61F25569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5DB31A-6520-48BF-8355-502694F91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F8FEA5-44AA-42D4-BC58-7694FC79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0AFE-079A-4480-87D2-270F1D71A273}" type="datetime1">
              <a:rPr lang="pt-BR" smtClean="0"/>
              <a:t>11/01/2026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36B41C-D6CF-4027-9DB8-157B144E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F1F7E1-AE36-43DE-B3F3-7F3CFDAF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36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FD1CEA-90E9-4068-94D4-42A4D42B4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CB8A3A-69D3-4273-9C3A-C222B99C9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E10952-C1EE-4009-9E34-72485F0F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84B5-1BB1-41E9-B425-A0665E38AA91}" type="datetime1">
              <a:rPr lang="pt-BR" smtClean="0"/>
              <a:t>11/01/2026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07D638-802C-4492-9B35-E950FB94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4D6927-87F7-4C9F-AA16-4A167284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23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5298C-57A4-4548-AF5B-FA6C813F2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137ED1-7D64-4631-9EB5-79395A37B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7A7621-5A68-4F20-8540-9B417CFF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44A1-0D00-41E2-BEE1-85C11E540780}" type="datetime1">
              <a:rPr lang="pt-BR" smtClean="0"/>
              <a:t>11/01/2026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9A33F5-A384-492C-BFB6-5B05582F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897E31-6691-47AB-A6A3-869A4CC1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84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C5BE3-4374-41D1-89E0-AA4F1226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CD6770-41C0-4A15-90FD-B3CC537E1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AFA965-F8B7-4900-B23A-A10A9546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EE8-B872-40FB-9A3A-A366C8F6E45F}" type="datetime1">
              <a:rPr lang="pt-BR" smtClean="0"/>
              <a:t>11/01/2026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3BC919-2974-4A24-A51C-2C8E3EC5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E3297-B333-4929-9275-8BF114EA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38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85F2D-A3D1-4384-86D0-A5DDCD3F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924F4A-AFA4-4F39-A4A7-CCE1C446B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263124-772C-465F-87C3-C4A64B063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ED67D6-609F-4728-915A-999578D3A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5DFE-4D2C-4A80-8358-E5A69B8C7A76}" type="datetime1">
              <a:rPr lang="pt-BR" smtClean="0"/>
              <a:t>11/01/2026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81532B-1E25-4006-B97E-E8B273D7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F884AD-BD6E-42E3-9E31-78B0B2FA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84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6FF61-C5C7-4E63-BF9F-74DEDD8B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E62790-7D83-4A29-9700-F01809991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8CC9F8-057C-4C8B-BDE7-381BF3E56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5FCBA83-ED09-4F68-9E64-481E07023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0F7F30B-367E-4A55-AB23-BE7E0A684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5E1AF02-F3E1-46CC-90B2-7BBDCF11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CCE8-B676-4CB4-A9B9-B4EAE1357C55}" type="datetime1">
              <a:rPr lang="pt-BR" smtClean="0"/>
              <a:t>11/01/2026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6D240BA-0F99-4D6F-9569-E2479384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79DEBF-CA7E-46D9-9DB6-E44E0042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3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2A8A0-6748-43ED-9D73-3253FE36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6EF9798-2D08-46BC-A419-70C315FA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1FBE-5BF2-404F-B978-64812FFED387}" type="datetime1">
              <a:rPr lang="pt-BR" smtClean="0"/>
              <a:t>11/01/2026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9A3EC5-776C-4932-9E36-26AA214A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4DEA40-5BF8-4098-8509-E0C26BF9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00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3269FE-4985-4536-AF19-4FD2C2F1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6DEE-AF54-40AA-8CE1-B77BF367E9DE}" type="datetime1">
              <a:rPr lang="pt-BR" smtClean="0"/>
              <a:t>11/01/2026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4274DAF-98B1-4ADC-8B0A-181BE23E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C8563B-22E8-4CBB-910A-4640A703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0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E5F34-6927-4E35-B92D-B9BAFFDC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6385A8-037A-4DE6-8BEF-E04FB4941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6E3B66-6D06-475D-8FFE-ACB7D9ED5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8C1FCC-A378-416C-8B47-07337721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D33A-98E5-482E-BA52-59B13740C021}" type="datetime1">
              <a:rPr lang="pt-BR" smtClean="0"/>
              <a:t>11/01/2026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AF09FF-2A62-4281-A7F9-B7BBD0F4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6ED08A-2A91-4EDE-A133-9F9D7C258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2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7AD92-9829-433D-81B4-36D00627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08EBFF2-68D1-4E3C-91B7-2BE375078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8437FF-EA57-4884-A75F-5EF6C219C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5E310F-2BA4-40D0-9990-8413C15C7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F84D-7D24-473D-A986-97D982930F78}" type="datetime1">
              <a:rPr lang="pt-BR" smtClean="0"/>
              <a:t>11/01/2026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BE13DC-5C1F-4B71-B1AB-9EC92C1E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6431ED-90BC-41DC-AA13-A2D20104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62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4E2EC4-DD90-4959-AE32-84DA68EF0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86AD29-3C54-48C1-9588-4E07C5C22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F16C88-E957-44FB-92CA-581F824D8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3D36-8A46-484C-8BB4-D1D966C3F06B}" type="datetime1">
              <a:rPr lang="pt-BR" smtClean="0"/>
              <a:t>11/01/2026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55EF15-AE7D-4589-A41D-DFE133E3D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3DB736-EA34-4D3C-9D09-AF121C602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4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503D677A-157D-7222-3900-3EE83251F6DA}"/>
              </a:ext>
            </a:extLst>
          </p:cNvPr>
          <p:cNvSpPr/>
          <p:nvPr/>
        </p:nvSpPr>
        <p:spPr>
          <a:xfrm>
            <a:off x="1469571" y="3470647"/>
            <a:ext cx="8990611" cy="2510849"/>
          </a:xfrm>
          <a:prstGeom prst="roundRect">
            <a:avLst/>
          </a:prstGeom>
          <a:solidFill>
            <a:schemeClr val="bg2">
              <a:lumMod val="25000"/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818" y="4360091"/>
            <a:ext cx="8676847" cy="1437119"/>
          </a:xfrm>
        </p:spPr>
        <p:txBody>
          <a:bodyPr>
            <a:noAutofit/>
          </a:bodyPr>
          <a:lstStyle/>
          <a:p>
            <a: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DEUS ENVIOU O</a:t>
            </a:r>
            <a:b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</a:br>
            <a:r>
              <a:rPr lang="pt-BR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FILHO</a:t>
            </a:r>
            <a:endParaRPr lang="pt-BR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Panton ExtraBold" panose="00000900000000000000" pitchFamily="50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8B63FD8-2966-0566-EE9D-6F30A003D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08" y="163579"/>
            <a:ext cx="1112578" cy="104485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5F73D9C-AEB9-2233-100F-C3FFD50C5B80}"/>
              </a:ext>
            </a:extLst>
          </p:cNvPr>
          <p:cNvSpPr txBox="1"/>
          <p:nvPr/>
        </p:nvSpPr>
        <p:spPr>
          <a:xfrm>
            <a:off x="3376201" y="1331646"/>
            <a:ext cx="512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Panton ExtraBold" panose="00000900000000000000" pitchFamily="2" charset="0"/>
              </a:rPr>
              <a:t>ESCOLA BÍBLICA DOMINICAL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3DCC1DF-0F6B-4252-D04B-A963AACA4311}"/>
              </a:ext>
            </a:extLst>
          </p:cNvPr>
          <p:cNvSpPr txBox="1"/>
          <p:nvPr/>
        </p:nvSpPr>
        <p:spPr>
          <a:xfrm>
            <a:off x="3376200" y="2022959"/>
            <a:ext cx="5121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Panton" panose="00000500000000000000" pitchFamily="2" charset="0"/>
              </a:rPr>
              <a:t>Pr. Hélio Ribeiro - Coordenação de </a:t>
            </a:r>
            <a:r>
              <a:rPr lang="pt-BR" sz="2000" dirty="0" err="1">
                <a:solidFill>
                  <a:schemeClr val="bg1"/>
                </a:solidFill>
                <a:latin typeface="Panton" panose="00000500000000000000" pitchFamily="2" charset="0"/>
              </a:rPr>
              <a:t>EBDs</a:t>
            </a:r>
            <a:endParaRPr lang="pt-BR" sz="2000" dirty="0">
              <a:solidFill>
                <a:schemeClr val="bg1"/>
              </a:solidFill>
              <a:latin typeface="Panton" panose="00000500000000000000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3E0C225-B713-3390-FFB6-FB575BE43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42" y="1562631"/>
            <a:ext cx="4653643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43EAD8E-70CE-5BD1-9C95-BE1CF3193F90}"/>
              </a:ext>
            </a:extLst>
          </p:cNvPr>
          <p:cNvSpPr/>
          <p:nvPr/>
        </p:nvSpPr>
        <p:spPr>
          <a:xfrm>
            <a:off x="10108773" y="4045377"/>
            <a:ext cx="1384290" cy="1295226"/>
          </a:xfrm>
          <a:prstGeom prst="roundRect">
            <a:avLst/>
          </a:prstGeom>
          <a:solidFill>
            <a:schemeClr val="tx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3C2A3371-23EB-00A1-2BCE-FCF3C1943DE7}"/>
              </a:ext>
            </a:extLst>
          </p:cNvPr>
          <p:cNvSpPr txBox="1">
            <a:spLocks/>
          </p:cNvSpPr>
          <p:nvPr/>
        </p:nvSpPr>
        <p:spPr>
          <a:xfrm>
            <a:off x="10176143" y="4247875"/>
            <a:ext cx="1335074" cy="1041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n/>
                <a:solidFill>
                  <a:schemeClr val="accent4"/>
                </a:solidFill>
                <a:latin typeface="Panton ExtraBold" panose="00000900000000000000" pitchFamily="50" charset="0"/>
              </a:rPr>
              <a:t>lição</a:t>
            </a:r>
            <a:br>
              <a:rPr lang="pt-BR" sz="4400" b="1" dirty="0">
                <a:ln/>
                <a:solidFill>
                  <a:schemeClr val="accent4"/>
                </a:solidFill>
                <a:latin typeface="Panton ExtraBold" panose="00000900000000000000" pitchFamily="50" charset="0"/>
              </a:rPr>
            </a:br>
            <a:r>
              <a:rPr lang="pt-BR" sz="4400" b="1" dirty="0">
                <a:ln/>
                <a:solidFill>
                  <a:schemeClr val="accent4"/>
                </a:solidFill>
                <a:latin typeface="Panton ExtraBold" panose="00000900000000000000" pitchFamily="50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8166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206D1-1FD1-CC7D-D719-6E93F18CA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7071E012-BAF1-1A72-6D19-5228D25BDEF9}"/>
              </a:ext>
            </a:extLst>
          </p:cNvPr>
          <p:cNvSpPr/>
          <p:nvPr/>
        </p:nvSpPr>
        <p:spPr>
          <a:xfrm>
            <a:off x="300178" y="1790488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DF668A2A-02F3-E437-D046-9F0547D0B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EXPLICAÇÃO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0844E0-B856-DD16-7557-A6B15792F6AB}"/>
              </a:ext>
            </a:extLst>
          </p:cNvPr>
          <p:cNvSpPr txBox="1"/>
          <p:nvPr/>
        </p:nvSpPr>
        <p:spPr>
          <a:xfrm>
            <a:off x="458890" y="2040692"/>
            <a:ext cx="93472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Panton" panose="00000500000000000000" pitchFamily="2" charset="0"/>
              </a:rPr>
              <a:t>O que é </a:t>
            </a:r>
            <a:r>
              <a:rPr lang="pt-BR" sz="2600" b="1" u="sng" dirty="0">
                <a:latin typeface="Panton" panose="00000500000000000000" pitchFamily="2" charset="0"/>
              </a:rPr>
              <a:t>economia</a:t>
            </a:r>
            <a:r>
              <a:rPr lang="pt-BR" sz="2600" b="1" dirty="0">
                <a:latin typeface="Panton" panose="00000500000000000000" pitchFamily="2" charset="0"/>
              </a:rPr>
              <a:t> no plano da salvação?</a:t>
            </a:r>
          </a:p>
          <a:p>
            <a:pPr algn="ctr"/>
            <a:endParaRPr lang="pt-BR" sz="2600" dirty="0">
              <a:latin typeface="Panton" panose="00000500000000000000" pitchFamily="2" charset="0"/>
            </a:endParaRPr>
          </a:p>
          <a:p>
            <a:pPr algn="ctr"/>
            <a:r>
              <a:rPr lang="pt-BR" sz="2500" dirty="0">
                <a:latin typeface="Panton" panose="00000500000000000000" pitchFamily="2" charset="0"/>
              </a:rPr>
              <a:t>No estudo teológico, economia refere-se à forma como Deus organiza, administra e executa a sua obra redentora ao longo da História, conduzindo a humanidade da criação à consumação final. A palavra vem do grego </a:t>
            </a:r>
            <a:r>
              <a:rPr lang="pt-BR" sz="2500" dirty="0" err="1">
                <a:latin typeface="Panton" panose="00000500000000000000" pitchFamily="2" charset="0"/>
              </a:rPr>
              <a:t>οἰκονομί</a:t>
            </a:r>
            <a:r>
              <a:rPr lang="pt-BR" sz="2500" dirty="0">
                <a:latin typeface="Panton" panose="00000500000000000000" pitchFamily="2" charset="0"/>
              </a:rPr>
              <a:t>α (lê-se, oikonomía), que significa:administração da casa (vem de duas palavras oîkos, casa; nómos, lei, regra),mordomia,plano ou arranjo ordenado. Biblicamente, não tem relação com dinheiro, mas com administração divina.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7E4D3C9-009A-1666-0A84-1121C0B1A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7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4ABF0-559A-6D12-92EB-057472067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3B83832A-8B66-FDD7-C9A2-5FB60328C38F}"/>
              </a:ext>
            </a:extLst>
          </p:cNvPr>
          <p:cNvSpPr/>
          <p:nvPr/>
        </p:nvSpPr>
        <p:spPr>
          <a:xfrm>
            <a:off x="300178" y="1790488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16C03EF7-C912-0D61-1F20-A1983012E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EXPLICAÇÃO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FD5C06-B3D0-FC0E-8EBC-19080961F0AC}"/>
              </a:ext>
            </a:extLst>
          </p:cNvPr>
          <p:cNvSpPr txBox="1"/>
          <p:nvPr/>
        </p:nvSpPr>
        <p:spPr>
          <a:xfrm>
            <a:off x="458890" y="2040692"/>
            <a:ext cx="934726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Panton" panose="00000500000000000000" pitchFamily="2" charset="0"/>
              </a:rPr>
              <a:t>O que é economia no plano da salvação?</a:t>
            </a:r>
          </a:p>
          <a:p>
            <a:pPr algn="ctr"/>
            <a:endParaRPr lang="pt-BR" sz="2600" dirty="0">
              <a:latin typeface="Panton" panose="00000500000000000000" pitchFamily="2" charset="0"/>
            </a:endParaRPr>
          </a:p>
          <a:p>
            <a:pPr algn="ctr"/>
            <a:r>
              <a:rPr lang="pt-BR" sz="2400" dirty="0">
                <a:latin typeface="Panton" panose="00000500000000000000" pitchFamily="2" charset="0"/>
              </a:rPr>
              <a:t>Etapas da economia da salvação: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>
                <a:latin typeface="Panton" panose="00000500000000000000" pitchFamily="2" charset="0"/>
              </a:rPr>
              <a:t>Criação</a:t>
            </a:r>
            <a:r>
              <a:rPr lang="pt-BR" sz="2400" dirty="0">
                <a:latin typeface="Panton" panose="00000500000000000000" pitchFamily="2" charset="0"/>
              </a:rPr>
              <a:t> – Deus cria o homem para comunhão (</a:t>
            </a:r>
            <a:r>
              <a:rPr lang="pt-BR" sz="2400" dirty="0" err="1">
                <a:latin typeface="Panton" panose="00000500000000000000" pitchFamily="2" charset="0"/>
              </a:rPr>
              <a:t>Gn</a:t>
            </a:r>
            <a:r>
              <a:rPr lang="pt-BR" sz="2400" dirty="0">
                <a:latin typeface="Panton" panose="00000500000000000000" pitchFamily="2" charset="0"/>
              </a:rPr>
              <a:t> 1–2)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>
                <a:latin typeface="Panton" panose="00000500000000000000" pitchFamily="2" charset="0"/>
              </a:rPr>
              <a:t>Queda</a:t>
            </a:r>
            <a:r>
              <a:rPr lang="pt-BR" sz="2400" dirty="0">
                <a:latin typeface="Panton" panose="00000500000000000000" pitchFamily="2" charset="0"/>
              </a:rPr>
              <a:t> – o pecado rompe essa comunhão (</a:t>
            </a:r>
            <a:r>
              <a:rPr lang="pt-BR" sz="2400" dirty="0" err="1">
                <a:latin typeface="Panton" panose="00000500000000000000" pitchFamily="2" charset="0"/>
              </a:rPr>
              <a:t>Gn</a:t>
            </a:r>
            <a:r>
              <a:rPr lang="pt-BR" sz="2400" dirty="0">
                <a:latin typeface="Panton" panose="00000500000000000000" pitchFamily="2" charset="0"/>
              </a:rPr>
              <a:t> 3)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>
                <a:latin typeface="Panton" panose="00000500000000000000" pitchFamily="2" charset="0"/>
              </a:rPr>
              <a:t>Promessa</a:t>
            </a:r>
            <a:r>
              <a:rPr lang="pt-BR" sz="2400" dirty="0">
                <a:latin typeface="Panton" panose="00000500000000000000" pitchFamily="2" charset="0"/>
              </a:rPr>
              <a:t> – anúncio da redenção (</a:t>
            </a:r>
            <a:r>
              <a:rPr lang="pt-BR" sz="2400" dirty="0" err="1">
                <a:latin typeface="Panton" panose="00000500000000000000" pitchFamily="2" charset="0"/>
              </a:rPr>
              <a:t>Gn</a:t>
            </a:r>
            <a:r>
              <a:rPr lang="pt-BR" sz="2400" dirty="0">
                <a:latin typeface="Panton" panose="00000500000000000000" pitchFamily="2" charset="0"/>
              </a:rPr>
              <a:t> 3.15)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>
                <a:latin typeface="Panton" panose="00000500000000000000" pitchFamily="2" charset="0"/>
              </a:rPr>
              <a:t>Preparação</a:t>
            </a:r>
            <a:r>
              <a:rPr lang="pt-BR" sz="2400" dirty="0">
                <a:latin typeface="Panton" panose="00000500000000000000" pitchFamily="2" charset="0"/>
              </a:rPr>
              <a:t> – alianças e lei (Abraão, Moisés, Davi)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>
                <a:latin typeface="Panton" panose="00000500000000000000" pitchFamily="2" charset="0"/>
              </a:rPr>
              <a:t>Consumação inicial</a:t>
            </a:r>
            <a:r>
              <a:rPr lang="pt-BR" sz="2400" dirty="0">
                <a:latin typeface="Panton" panose="00000500000000000000" pitchFamily="2" charset="0"/>
              </a:rPr>
              <a:t> – encarnação, morte e ressurreição de Cristo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>
                <a:latin typeface="Panton" panose="00000500000000000000" pitchFamily="2" charset="0"/>
              </a:rPr>
              <a:t>Aplicação</a:t>
            </a:r>
            <a:r>
              <a:rPr lang="pt-BR" sz="2400" dirty="0">
                <a:latin typeface="Panton" panose="00000500000000000000" pitchFamily="2" charset="0"/>
              </a:rPr>
              <a:t> – obra do Espírito na Igreja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>
                <a:latin typeface="Panton" panose="00000500000000000000" pitchFamily="2" charset="0"/>
              </a:rPr>
              <a:t>Consumação final </a:t>
            </a:r>
            <a:r>
              <a:rPr lang="pt-BR" sz="2400" dirty="0">
                <a:latin typeface="Panton" panose="00000500000000000000" pitchFamily="2" charset="0"/>
              </a:rPr>
              <a:t>– glorificação e restauração de todas as coisas (</a:t>
            </a:r>
            <a:r>
              <a:rPr lang="pt-BR" sz="2400" dirty="0" err="1">
                <a:latin typeface="Panton" panose="00000500000000000000" pitchFamily="2" charset="0"/>
              </a:rPr>
              <a:t>Ap</a:t>
            </a:r>
            <a:r>
              <a:rPr lang="pt-BR" sz="2400" dirty="0">
                <a:latin typeface="Panton" panose="00000500000000000000" pitchFamily="2" charset="0"/>
              </a:rPr>
              <a:t> 21–22)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4ABF7A4-4790-15D6-DAFE-AFDDE9AA1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14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 - O ENVIO DO FILHO E O AMOR DO PAI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6776571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ENVIO DO FILHO E O AMOR DO PAI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725955-997D-686C-11D3-CAEF0A9D762B}"/>
              </a:ext>
            </a:extLst>
          </p:cNvPr>
          <p:cNvSpPr txBox="1"/>
          <p:nvPr/>
        </p:nvSpPr>
        <p:spPr>
          <a:xfrm>
            <a:off x="6792530" y="2459739"/>
            <a:ext cx="16490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iniciativa soberana de Deus.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a eternidade, antes da Queda no Éden, Deus traçou um plano de redenção em Cristo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1.4,5). Até mesmo anterior a fundação do mundo, o Filho já estava destinado para nossa salvação (1Pe 1.18-20).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1B681CEE-21F3-E5C5-233A-CA3220BBCEAC}"/>
              </a:ext>
            </a:extLst>
          </p:cNvPr>
          <p:cNvSpPr txBox="1">
            <a:spLocks/>
          </p:cNvSpPr>
          <p:nvPr/>
        </p:nvSpPr>
        <p:spPr>
          <a:xfrm>
            <a:off x="8524572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ENVIO DO FILHO E O AMOR DO PAI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718742-6149-38D8-122E-1C84480BCC0F}"/>
              </a:ext>
            </a:extLst>
          </p:cNvPr>
          <p:cNvSpPr txBox="1"/>
          <p:nvPr/>
        </p:nvSpPr>
        <p:spPr>
          <a:xfrm>
            <a:off x="8614987" y="2459739"/>
            <a:ext cx="16043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3 - O envio do Filho e a Trindade.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Embora a missão do Filho seja descrita por meio do verbo ἀπ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οστέλλω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(Lê-se, 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apostellô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) “enviar”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3.17,18,34), a ideia aqui é de um presente gracioso de Deus (1Jo 4.10). Em seu amor soberano, o Pai ofereceu sua dádiva mais preciosa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623456" y="2459740"/>
            <a:ext cx="56942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50" dirty="0">
                <a:latin typeface="Panton Bold" panose="00000800000000000000" pitchFamily="2" charset="0"/>
              </a:rPr>
              <a:t>1 - O amor incondicional do Pai. </a:t>
            </a:r>
            <a:r>
              <a:rPr lang="pt-BR" sz="1750" dirty="0">
                <a:latin typeface="Panton" panose="00000500000000000000" pitchFamily="2" charset="0"/>
              </a:rPr>
              <a:t>O envio de Jesus Cristo — o Filho Unigênito do Pai, é a maior demonstração do amor de Deus ao mundo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3.16). O verbo grego para este amor é </a:t>
            </a:r>
            <a:r>
              <a:rPr lang="el-GR" dirty="0"/>
              <a:t>ἀγαπάω</a:t>
            </a:r>
            <a:r>
              <a:rPr lang="pt-BR" dirty="0"/>
              <a:t> </a:t>
            </a:r>
            <a:r>
              <a:rPr lang="pt-BR" dirty="0">
                <a:latin typeface="Panton" panose="00000500000000000000" pitchFamily="2" charset="0"/>
              </a:rPr>
              <a:t>(Lê-se, </a:t>
            </a:r>
            <a:r>
              <a:rPr lang="pt-BR" dirty="0" err="1">
                <a:latin typeface="Panton" panose="00000500000000000000" pitchFamily="2" charset="0"/>
              </a:rPr>
              <a:t>agapaô</a:t>
            </a:r>
            <a:r>
              <a:rPr lang="pt-BR" dirty="0">
                <a:latin typeface="Panton" panose="00000500000000000000" pitchFamily="2" charset="0"/>
              </a:rPr>
              <a:t>)</a:t>
            </a:r>
            <a:r>
              <a:rPr lang="pt-BR" sz="1750" dirty="0">
                <a:latin typeface="Panton" panose="00000500000000000000" pitchFamily="2" charset="0"/>
              </a:rPr>
              <a:t> e o substantivo é </a:t>
            </a:r>
            <a:r>
              <a:rPr lang="el-GR" dirty="0"/>
              <a:t>ἀγάπη</a:t>
            </a:r>
            <a:r>
              <a:rPr lang="pt-BR" sz="1750" dirty="0">
                <a:latin typeface="Panton" panose="00000500000000000000" pitchFamily="2" charset="0"/>
              </a:rPr>
              <a:t> (Lê-se, </a:t>
            </a:r>
            <a:r>
              <a:rPr lang="pt-BR" sz="1750" dirty="0" err="1">
                <a:latin typeface="Panton" panose="00000500000000000000" pitchFamily="2" charset="0"/>
              </a:rPr>
              <a:t>agapê</a:t>
            </a:r>
            <a:r>
              <a:rPr lang="pt-BR" sz="1750" dirty="0">
                <a:latin typeface="Panton" panose="00000500000000000000" pitchFamily="2" charset="0"/>
              </a:rPr>
              <a:t>) Expressam a natureza essencial de Deus (1Jo 4.8) e a busca pelo bem-estar de todos (</a:t>
            </a:r>
            <a:r>
              <a:rPr lang="pt-BR" sz="1750" dirty="0" err="1">
                <a:latin typeface="Panton" panose="00000500000000000000" pitchFamily="2" charset="0"/>
              </a:rPr>
              <a:t>Rm</a:t>
            </a:r>
            <a:r>
              <a:rPr lang="pt-BR" sz="1750" dirty="0">
                <a:latin typeface="Panton" panose="00000500000000000000" pitchFamily="2" charset="0"/>
              </a:rPr>
              <a:t> 15.2). Conforme usado, acerca de Deus, manifesta interesse profundo e constante de um Ser perfeito para seres completamente indignos (</a:t>
            </a:r>
            <a:r>
              <a:rPr lang="pt-BR" sz="1750" dirty="0" err="1">
                <a:latin typeface="Panton" panose="00000500000000000000" pitchFamily="2" charset="0"/>
              </a:rPr>
              <a:t>Vine</a:t>
            </a:r>
            <a:r>
              <a:rPr lang="pt-BR" sz="1750" dirty="0">
                <a:latin typeface="Panton" panose="00000500000000000000" pitchFamily="2" charset="0"/>
              </a:rPr>
              <a:t>, 2002, p.395). Ensina que o amor de Deus não foi motivado por mérito humano. Ele amou “o mundo” rebelde e perdido — e enviou seu Filho “não para que condenasse o mundo, mas para que o mundo fosse salvo por ele”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3.17). Este amor alcança toda a humanidade, é incondicional, plenamente gracioso, sacrificial e absoluto! (</a:t>
            </a:r>
            <a:r>
              <a:rPr lang="pt-BR" sz="1750" dirty="0" err="1">
                <a:latin typeface="Panton" panose="00000500000000000000" pitchFamily="2" charset="0"/>
              </a:rPr>
              <a:t>Ef</a:t>
            </a:r>
            <a:r>
              <a:rPr lang="pt-BR" sz="1750" dirty="0">
                <a:latin typeface="Panton" panose="00000500000000000000" pitchFamily="2" charset="0"/>
              </a:rPr>
              <a:t> 2.4,5).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DEE64D5-EAFB-9684-D518-C987338DA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CDE567E2-769E-5F3D-E07F-448803A23163}"/>
              </a:ext>
            </a:extLst>
          </p:cNvPr>
          <p:cNvSpPr/>
          <p:nvPr/>
        </p:nvSpPr>
        <p:spPr>
          <a:xfrm>
            <a:off x="5199505" y="3429000"/>
            <a:ext cx="6650133" cy="31314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1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Deus demonstrou seu amor enviando Jesus ao mundo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Esse amor (</a:t>
            </a:r>
            <a:r>
              <a:rPr lang="pt-BR" dirty="0" err="1">
                <a:solidFill>
                  <a:schemeClr val="tx1"/>
                </a:solidFill>
                <a:latin typeface="Panton" panose="00000500000000000000" pitchFamily="2" charset="0"/>
              </a:rPr>
              <a:t>agápē</a:t>
            </a: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) faz parte da própria natureza de Deus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Ele busca o bem do ser humano, mesmo sendo indigno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Não é baseado em mérito, mas em graça salvadora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É um amor universal, incondicional e sacrificial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65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211121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21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 - O ENVIO DO FILHO E O AMOR DO PAI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250193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ENVIO DO FILHO E O AMOR DO PAI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725955-997D-686C-11D3-CAEF0A9D762B}"/>
              </a:ext>
            </a:extLst>
          </p:cNvPr>
          <p:cNvSpPr txBox="1"/>
          <p:nvPr/>
        </p:nvSpPr>
        <p:spPr>
          <a:xfrm>
            <a:off x="281726" y="2459739"/>
            <a:ext cx="163350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1 - O amor incondicional do Pai.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O envio de Jesus Cristo — o Filho Unigênito do Pai, é a maior demonstração do amor de Deus ao mundo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3.16). O verbo grego para este amor é 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ἀγ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απάω (Lê-se, agapaô) e o substantivo é ἀγάπη (Lê-se, agapê) Expressam a natureza essencial de Deus (1Jo 4.8)...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1B681CEE-21F3-E5C5-233A-CA3220BBCEAC}"/>
              </a:ext>
            </a:extLst>
          </p:cNvPr>
          <p:cNvSpPr txBox="1">
            <a:spLocks/>
          </p:cNvSpPr>
          <p:nvPr/>
        </p:nvSpPr>
        <p:spPr>
          <a:xfrm>
            <a:off x="8525464" y="740953"/>
            <a:ext cx="1754499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ENVIO DO FILHO E O AMOR DO PAI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718742-6149-38D8-122E-1C84480BCC0F}"/>
              </a:ext>
            </a:extLst>
          </p:cNvPr>
          <p:cNvSpPr txBox="1"/>
          <p:nvPr/>
        </p:nvSpPr>
        <p:spPr>
          <a:xfrm>
            <a:off x="8599221" y="2459739"/>
            <a:ext cx="16153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3 - O envio do Filho e a Trindade.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Embora a missão do Filho seja descrita por meio do verbo ἀπ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οστέλλω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(Lê-se, 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apostellô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) “enviar”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3.17,18,34), a ideia aqui é de um presente gracioso de Deus (1Jo 4.10). Em seu amor soberano, o Pai ofereceu sua dádiva mais preciosa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2423149" y="2459740"/>
            <a:ext cx="5694218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50" b="1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iniciativa soberana de Deus.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Desde a eternidade, antes da Queda no Éden, Deus traçou um plano de redenção em Cristo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1.4,5). Até mesmo anterior a fundação do mundo, o Filho já estava destinado para nossa salvação (1Pe 1.18-20). Deus, em sua soberania e seu imensurável amor, tomou a iniciativa de enviar o Salvador, cumprindo seu eterno propósito de redenção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1.9). A Escritura ratifica que o amor divino antecede qualquer atitude humana: “não em que nós tenhamos amado a Deus, mas em que ele nos amou e enviou seu Filho para propiciação pelos nossos pecados” (1Jo 4.10). Portanto, a iniciativa da salvação não parte do ser humano, mas de Deus. Em sua soberania, misericórdia e compaixão, Deus decidiu agir em favor da humanidade caída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3.24-26; 5.8).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DC4FA05-6E97-CEB1-85F9-3980C88DA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9A138EE-974F-D307-5B16-03A4B838F9C0}"/>
              </a:ext>
            </a:extLst>
          </p:cNvPr>
          <p:cNvSpPr/>
          <p:nvPr/>
        </p:nvSpPr>
        <p:spPr>
          <a:xfrm>
            <a:off x="5199505" y="3429000"/>
            <a:ext cx="6650133" cy="31314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2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Deus planejou a redenção em Cristo antes da criação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Filho foi destinado desde a eternidade para salvar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salvação nasce da soberania e do amor de Deus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amor divino precede qualquer resposta humana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iniciativa da salvação parte somente de Deus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29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90712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712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 - O ENVIO DO FILHO E O AMOR DO PAI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265960" y="740953"/>
            <a:ext cx="164908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ENVIO DO FILHO E O AMOR DO PAI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2094711" y="472673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5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725955-997D-686C-11D3-CAEF0A9D762B}"/>
              </a:ext>
            </a:extLst>
          </p:cNvPr>
          <p:cNvSpPr txBox="1"/>
          <p:nvPr/>
        </p:nvSpPr>
        <p:spPr>
          <a:xfrm>
            <a:off x="291950" y="2459739"/>
            <a:ext cx="1623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1 - O amor incondicional do Pai.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O envio de Jesus Cristo — o Filho Unigênito do Pai, é a maior demonstração do amor de Deus ao mundo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3.16). O verbo grego para este amor é 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ἀγ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απάω (Lê-se, agapaô) e o substantivo é ἀγάπη (Lê-se, agapê) Expressam a natureza essencial de Deus (1Jo 4.8)...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1B681CEE-21F3-E5C5-233A-CA3220BBCEAC}"/>
              </a:ext>
            </a:extLst>
          </p:cNvPr>
          <p:cNvSpPr txBox="1">
            <a:spLocks/>
          </p:cNvSpPr>
          <p:nvPr/>
        </p:nvSpPr>
        <p:spPr>
          <a:xfrm>
            <a:off x="2108255" y="756426"/>
            <a:ext cx="161977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ENVIO DO FILHO E O AMOR DO PAI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718742-6149-38D8-122E-1C84480BCC0F}"/>
              </a:ext>
            </a:extLst>
          </p:cNvPr>
          <p:cNvSpPr txBox="1"/>
          <p:nvPr/>
        </p:nvSpPr>
        <p:spPr>
          <a:xfrm>
            <a:off x="2088599" y="2475212"/>
            <a:ext cx="16551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iniciativa soberana de Deus.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a eternidade, antes da Queda no Éden, Deus traçou um plano de redenção em Cristo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1.4,5). Até mesmo anterior a fundação do mundo, o Filho já estava destinado para nossa salvação (1Pe 1.18-20).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4219059" y="2459740"/>
            <a:ext cx="5694218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50" dirty="0">
                <a:latin typeface="Panton Bold" panose="00000800000000000000" pitchFamily="2" charset="0"/>
              </a:rPr>
              <a:t>3 - O envio do Filho e a Trindade. </a:t>
            </a:r>
            <a:r>
              <a:rPr lang="pt-BR" sz="1750" dirty="0">
                <a:latin typeface="Panton" panose="00000500000000000000" pitchFamily="2" charset="0"/>
              </a:rPr>
              <a:t>Embora a missão do Filho seja descrita por meio do verbo </a:t>
            </a:r>
            <a:r>
              <a:rPr lang="el-GR" dirty="0"/>
              <a:t>ἀποστέλλω</a:t>
            </a:r>
            <a:r>
              <a:rPr lang="pt-BR" sz="1750" dirty="0"/>
              <a:t> </a:t>
            </a:r>
            <a:r>
              <a:rPr lang="pt-BR" sz="1750" dirty="0">
                <a:latin typeface="Panton" panose="00000500000000000000" pitchFamily="2" charset="0"/>
              </a:rPr>
              <a:t>(Lê-se, </a:t>
            </a:r>
            <a:r>
              <a:rPr lang="pt-BR" sz="1750" dirty="0" err="1">
                <a:latin typeface="Panton" panose="00000500000000000000" pitchFamily="2" charset="0"/>
              </a:rPr>
              <a:t>apostellô</a:t>
            </a:r>
            <a:r>
              <a:rPr lang="pt-BR" sz="1750" dirty="0">
                <a:latin typeface="Panton" panose="00000500000000000000" pitchFamily="2" charset="0"/>
              </a:rPr>
              <a:t>) “enviar”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3.17,18,34), a ideia aqui é de um presente gracioso de Deus (1Jo 4.10). Em seu amor soberano, o Pai ofereceu sua dádiva mais preciosa — o seu Filho Unigênito: “para que por Ele vivamos” (1Jo 4.9). Essa doação, não implica hierarquia na Trindade. O Pai, o Filho e o Espírito Santo possuem a mesma natureza divina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1.1; 10.30; 14.26). A distinção observada é funcional, relacionada ao plano da salvação: o Filho é enviado para realizar a redenção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6.38-40). Essa dinâmica revela harmonia e unidade da Trindade: uma única vontade e um único propósito. O envio do Filho é, portanto, uma expressão do amor do Deus </a:t>
            </a:r>
            <a:r>
              <a:rPr lang="pt-BR" sz="1750" dirty="0" err="1">
                <a:latin typeface="Panton" panose="00000500000000000000" pitchFamily="2" charset="0"/>
              </a:rPr>
              <a:t>Triúno</a:t>
            </a:r>
            <a:r>
              <a:rPr lang="pt-BR" sz="1750" dirty="0">
                <a:latin typeface="Panton" panose="00000500000000000000" pitchFamily="2" charset="0"/>
              </a:rPr>
              <a:t>, que resplandece em toda a história da salvação (</a:t>
            </a:r>
            <a:r>
              <a:rPr lang="pt-BR" sz="1750" dirty="0" err="1">
                <a:latin typeface="Panton" panose="00000500000000000000" pitchFamily="2" charset="0"/>
              </a:rPr>
              <a:t>Ef</a:t>
            </a:r>
            <a:r>
              <a:rPr lang="pt-BR" sz="1750" dirty="0">
                <a:latin typeface="Panton" panose="00000500000000000000" pitchFamily="2" charset="0"/>
              </a:rPr>
              <a:t> 1.3-14).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2855B4-9F8E-067C-F153-8418E054E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103716D8-D87B-950F-D37B-855073CAD3C4}"/>
              </a:ext>
            </a:extLst>
          </p:cNvPr>
          <p:cNvSpPr/>
          <p:nvPr/>
        </p:nvSpPr>
        <p:spPr>
          <a:xfrm>
            <a:off x="5199505" y="3610303"/>
            <a:ext cx="6650133" cy="295015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3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Filho foi enviado por um ato soberano de Deus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Cristo é a dádiva mais preciosa do Pai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envio do Filho não estabelece hierarquia na Trindade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missão do Filho revela a unidade e o propósito do Deus </a:t>
            </a:r>
            <a:r>
              <a:rPr lang="pt-BR" dirty="0" err="1">
                <a:solidFill>
                  <a:schemeClr val="tx1"/>
                </a:solidFill>
                <a:latin typeface="Panton" panose="00000500000000000000" pitchFamily="2" charset="0"/>
              </a:rPr>
              <a:t>Triúno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12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F0A1B-9BF4-64C7-6E39-D9A1B22E5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CBB2564-4999-E8F3-7221-1F29B0543EE7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0973F79A-48F7-1797-0021-6D2DB4ABF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 - O FILHO E A PLENITUDE DOS TEMPOS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640E12D-E021-A51F-E8FD-730E522BEBC7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F5BEDABB-34E3-65E6-33CD-51352F74B712}"/>
              </a:ext>
            </a:extLst>
          </p:cNvPr>
          <p:cNvSpPr txBox="1">
            <a:spLocks/>
          </p:cNvSpPr>
          <p:nvPr/>
        </p:nvSpPr>
        <p:spPr>
          <a:xfrm>
            <a:off x="6776571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O FILHO E A PLENITUDE DOS TEMPOS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9B9F711-C80C-C23A-2773-54895BA4E4BC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81399B33-8D61-C161-E7A3-34C8C70C1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15F83384-F73B-B0F1-5CDD-AC05A66882C1}"/>
              </a:ext>
            </a:extLst>
          </p:cNvPr>
          <p:cNvSpPr txBox="1"/>
          <p:nvPr/>
        </p:nvSpPr>
        <p:spPr>
          <a:xfrm>
            <a:off x="6792530" y="2459739"/>
            <a:ext cx="16490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O Filho nascido sob a Lei.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Escritura afirma que o Filho veio “nascido de mulher, nascido sob a lei”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4.4b). A expressão “nascido de mulher”, reafirma que Cristo assumiu nossa natureza humana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2.14;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2.7,8). Ele encarnou e experimentou as fraquezas humanas, exceto o pecado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4.15).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C6F522B5-C539-7A56-EC7C-2F98792F0CC7}"/>
              </a:ext>
            </a:extLst>
          </p:cNvPr>
          <p:cNvSpPr txBox="1">
            <a:spLocks/>
          </p:cNvSpPr>
          <p:nvPr/>
        </p:nvSpPr>
        <p:spPr>
          <a:xfrm>
            <a:off x="8524572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O FILHO E A PLENITUDE DOS TEMPOS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972DEBF-B313-52B2-3E8A-A08802ACF449}"/>
              </a:ext>
            </a:extLst>
          </p:cNvPr>
          <p:cNvSpPr txBox="1"/>
          <p:nvPr/>
        </p:nvSpPr>
        <p:spPr>
          <a:xfrm>
            <a:off x="8614987" y="2459739"/>
            <a:ext cx="160431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3 - A adoção de filhos.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A obra do Filho não apenas trouxe perdão, mas também nos concedeu a posição de filhos adotivos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Gl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4.5). Cristo é o único Filho de Deus por natureza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1.18); e os crentes tornam-se filhos por adoção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1.12,13). A prática da adoção não fazia parte do sistema legal judaico,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B430BA3-62E9-7B9F-D312-DC0AE3104151}"/>
              </a:ext>
            </a:extLst>
          </p:cNvPr>
          <p:cNvSpPr txBox="1"/>
          <p:nvPr/>
        </p:nvSpPr>
        <p:spPr>
          <a:xfrm>
            <a:off x="623456" y="2459740"/>
            <a:ext cx="569421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latin typeface="Panton Bold" panose="00000800000000000000" pitchFamily="2" charset="0"/>
              </a:rPr>
              <a:t>1 - A preparação histórica e religiosa. </a:t>
            </a:r>
            <a:r>
              <a:rPr lang="pt-BR" sz="1700" dirty="0">
                <a:latin typeface="Panton" panose="00000500000000000000" pitchFamily="2" charset="0"/>
              </a:rPr>
              <a:t>O envio de Cristo não foi um plano improvisado, mas um desígnio eterno, cumprido “na plenitude dos tempos” (</a:t>
            </a:r>
            <a:r>
              <a:rPr lang="pt-BR" sz="1700" dirty="0" err="1">
                <a:latin typeface="Panton" panose="00000500000000000000" pitchFamily="2" charset="0"/>
              </a:rPr>
              <a:t>Gl</a:t>
            </a:r>
            <a:r>
              <a:rPr lang="pt-BR" sz="1700" dirty="0">
                <a:latin typeface="Panton" panose="00000500000000000000" pitchFamily="2" charset="0"/>
              </a:rPr>
              <a:t> 4.4). Indica que a vinda do Messias se deu no tempo determinado pelo Deus Pai (</a:t>
            </a:r>
            <a:r>
              <a:rPr lang="pt-BR" sz="1700" dirty="0" err="1">
                <a:latin typeface="Panton" panose="00000500000000000000" pitchFamily="2" charset="0"/>
              </a:rPr>
              <a:t>Rm</a:t>
            </a:r>
            <a:r>
              <a:rPr lang="pt-BR" sz="1700" dirty="0">
                <a:latin typeface="Panton" panose="00000500000000000000" pitchFamily="2" charset="0"/>
              </a:rPr>
              <a:t> 5.6). A Trindade, em perfeita sabedoria e unidade, determinou o momento exato para a execução do plano redentor (</a:t>
            </a:r>
            <a:r>
              <a:rPr lang="pt-BR" sz="1700" dirty="0" err="1">
                <a:latin typeface="Panton" panose="00000500000000000000" pitchFamily="2" charset="0"/>
              </a:rPr>
              <a:t>Ef</a:t>
            </a:r>
            <a:r>
              <a:rPr lang="pt-BR" sz="1700" dirty="0">
                <a:latin typeface="Panton" panose="00000500000000000000" pitchFamily="2" charset="0"/>
              </a:rPr>
              <a:t> 1.10,11). Historicamente, o domínio romano construiu estradas e rotas comerciais que contribuíram para a disseminação do Evangelho. A cultura grega unificou o mundo por meio do grego </a:t>
            </a:r>
            <a:r>
              <a:rPr lang="pt-BR" sz="1700" dirty="0" err="1">
                <a:latin typeface="Panton" panose="00000500000000000000" pitchFamily="2" charset="0"/>
              </a:rPr>
              <a:t>koiné</a:t>
            </a:r>
            <a:r>
              <a:rPr lang="pt-BR" sz="1700" dirty="0">
                <a:latin typeface="Panton" panose="00000500000000000000" pitchFamily="2" charset="0"/>
              </a:rPr>
              <a:t>, tornando possível a escrita do Novo Testamento em uma língua conhecida e popular. No judaísmo, apesar da rejeição dos líderes entre o povo, a expectativa messiânica estava elevada (</a:t>
            </a:r>
            <a:r>
              <a:rPr lang="pt-BR" sz="1700" dirty="0" err="1">
                <a:latin typeface="Panton" panose="00000500000000000000" pitchFamily="2" charset="0"/>
              </a:rPr>
              <a:t>Lc</a:t>
            </a:r>
            <a:r>
              <a:rPr lang="pt-BR" sz="1700" dirty="0">
                <a:latin typeface="Panton" panose="00000500000000000000" pitchFamily="2" charset="0"/>
              </a:rPr>
              <a:t> 2.25-38). Isso sinaliza que Deus preparou o cenário para a chegada do Salvador (At 17.26).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CDE7954-BC98-EE6D-0DFE-EEFF0A4EB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2569208-B362-BE73-E7C0-16E3FE5A4732}"/>
              </a:ext>
            </a:extLst>
          </p:cNvPr>
          <p:cNvSpPr/>
          <p:nvPr/>
        </p:nvSpPr>
        <p:spPr>
          <a:xfrm>
            <a:off x="5199505" y="2806262"/>
            <a:ext cx="6650133" cy="375419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1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vinda de Cristo foi planejada desde a eternidade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Deus enviou o Messias no tempo determinado por Ele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Trindade definiu com sabedoria o momento da redenção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contexto romano e grego facilitou a propagação do Evangelho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expectativa messiânica judaica revelou a preparação divina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27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3CF1B-DD72-29AE-97E4-95ADA8BA0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1C6F207-5F12-C77B-01F0-863BE23EF8DB}"/>
              </a:ext>
            </a:extLst>
          </p:cNvPr>
          <p:cNvSpPr/>
          <p:nvPr/>
        </p:nvSpPr>
        <p:spPr>
          <a:xfrm>
            <a:off x="211121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AC732D6B-6DF6-0128-6236-C7A347CB2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21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 - O FILHO E A PLENITUDE DOS TEMPOS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4AC184F-511B-1DB0-D078-845C42E0CF24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5C6AC219-045E-49AE-0447-B9EA212D9E57}"/>
              </a:ext>
            </a:extLst>
          </p:cNvPr>
          <p:cNvSpPr txBox="1">
            <a:spLocks/>
          </p:cNvSpPr>
          <p:nvPr/>
        </p:nvSpPr>
        <p:spPr>
          <a:xfrm>
            <a:off x="250193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O FILHO E A PLENITUDE DOS TEMPOS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93569E45-8649-03BD-2298-6A191B11818B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48C3D029-1159-F6B7-6C18-0AE8AFB09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2606ECF2-B001-D87A-F3C5-45AC9C0FCE0A}"/>
              </a:ext>
            </a:extLst>
          </p:cNvPr>
          <p:cNvSpPr txBox="1"/>
          <p:nvPr/>
        </p:nvSpPr>
        <p:spPr>
          <a:xfrm>
            <a:off x="281726" y="2459739"/>
            <a:ext cx="163350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1 - A preparação histórica e religiosa.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O envio de Cristo não foi um plano improvisado, mas um desígnio eterno, cumprido “na plenitude dos tempos”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Gl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4.4). Indica que a vinda do Messias se deu no tempo determinado pelo Deus Pai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Rm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5.6). 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6CCCBB0E-1CF8-2088-6FAE-C0B3DB55E23C}"/>
              </a:ext>
            </a:extLst>
          </p:cNvPr>
          <p:cNvSpPr txBox="1">
            <a:spLocks/>
          </p:cNvSpPr>
          <p:nvPr/>
        </p:nvSpPr>
        <p:spPr>
          <a:xfrm>
            <a:off x="8525464" y="740953"/>
            <a:ext cx="1754499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O FILHO E A PLENITUDE DOS TEMPOS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AC4FC3E-3529-4133-027B-3310482B539E}"/>
              </a:ext>
            </a:extLst>
          </p:cNvPr>
          <p:cNvSpPr txBox="1"/>
          <p:nvPr/>
        </p:nvSpPr>
        <p:spPr>
          <a:xfrm>
            <a:off x="8599221" y="2459739"/>
            <a:ext cx="161532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3 - A adoção de filhos.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A obra do Filho não apenas trouxe perdão, mas também nos concedeu a posição de filhos adotivos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Gl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4.5). Cristo é o único Filho de Deus por natureza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1.18); e os crentes tornam-se filhos por adoção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1.12,13). A prática da adoção não fazia parte do sistema legal judaico,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6816ABF-AD54-1623-172B-EAB2EA04543D}"/>
              </a:ext>
            </a:extLst>
          </p:cNvPr>
          <p:cNvSpPr txBox="1"/>
          <p:nvPr/>
        </p:nvSpPr>
        <p:spPr>
          <a:xfrm>
            <a:off x="2423149" y="2459740"/>
            <a:ext cx="5694218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50" b="1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O Filho nascido sob a Lei. 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Escritura afirma que o Filho veio “nascido de mulher, nascido sob a lei”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4.4b). A expressão “nascido de mulher”, reafirma que Cristo assumiu nossa natureza humana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2.14; 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2.7,8). Ele encarnou e experimentou as fraquezas humanas, exceto o pecado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4.15). Cumpriu-se assim a profecia: “Eis que a virgem conceberá e dará à luz um filho”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7.14; 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1.23), mostrando que sua vinda foi obra soberana de Deus. A declaração “nascido sob a lei” significa que Jesus cumpriu todas as exigências da Lei mosaica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5.17). Ele foi o único homem a cumprir plenamente a Lei de Deus, sem a transgredir em momento algum (1Pe 2.22). Sua vida de obediência foi necessária para que pudesse oferecer um sacrifício perfeito em favor dos pecadores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7.26,27).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CB6BCB6-DA99-7D26-EB3E-BE7731A05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0F92CF5-9265-E32C-1451-1D1EE4CC0272}"/>
              </a:ext>
            </a:extLst>
          </p:cNvPr>
          <p:cNvSpPr/>
          <p:nvPr/>
        </p:nvSpPr>
        <p:spPr>
          <a:xfrm>
            <a:off x="5199505" y="3228888"/>
            <a:ext cx="6650133" cy="333156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2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Deus enviou o Messias no tempo determinado por Ele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Trindade definiu com sabedoria o momento da redenção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contexto romano e grego facilitou a propagação do Evangelho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expectativa messiânica judaica revelou a preparação divina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65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EC9BD-F90B-D5DD-2432-47B028504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ABA815A-3211-4C73-D400-CE5F46836BBD}"/>
              </a:ext>
            </a:extLst>
          </p:cNvPr>
          <p:cNvSpPr/>
          <p:nvPr/>
        </p:nvSpPr>
        <p:spPr>
          <a:xfrm>
            <a:off x="390712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8ED89F53-2EDF-1ACC-7770-14A09335D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712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 - O FILHO E A PLENITUDE DOS TEMPOS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7041C43-7A79-19F1-AC23-0F560CE579FA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E2325F6E-C6A7-EF48-F806-231B6B161F8D}"/>
              </a:ext>
            </a:extLst>
          </p:cNvPr>
          <p:cNvSpPr txBox="1">
            <a:spLocks/>
          </p:cNvSpPr>
          <p:nvPr/>
        </p:nvSpPr>
        <p:spPr>
          <a:xfrm>
            <a:off x="265960" y="740953"/>
            <a:ext cx="164908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O FILHO E A PLENITUDE DOS TEMPOS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C1EAD0A-A040-33F1-AF31-94669B893DCC}"/>
              </a:ext>
            </a:extLst>
          </p:cNvPr>
          <p:cNvSpPr/>
          <p:nvPr/>
        </p:nvSpPr>
        <p:spPr>
          <a:xfrm>
            <a:off x="2094711" y="472673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26CD6696-135A-C34D-EF8A-384C78DDD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5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B456BED-FEB1-3D42-402F-2DA26EE8CCCE}"/>
              </a:ext>
            </a:extLst>
          </p:cNvPr>
          <p:cNvSpPr txBox="1"/>
          <p:nvPr/>
        </p:nvSpPr>
        <p:spPr>
          <a:xfrm>
            <a:off x="291950" y="2459739"/>
            <a:ext cx="16230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1 - A preparação histórica e religiosa.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O envio de Cristo não foi um plano improvisado, mas um desígnio eterno, cumprido “na plenitude dos tempos”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Gl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4.4). Indica que a vinda do Messias se deu no tempo determinado pelo Deus Pai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Rm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5.6). 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BCCE56A4-909A-7E4B-0431-6D91175976FF}"/>
              </a:ext>
            </a:extLst>
          </p:cNvPr>
          <p:cNvSpPr txBox="1">
            <a:spLocks/>
          </p:cNvSpPr>
          <p:nvPr/>
        </p:nvSpPr>
        <p:spPr>
          <a:xfrm>
            <a:off x="2108255" y="756426"/>
            <a:ext cx="161977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O FILHO E A PLENITUDE DOS TEMPOS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84F7551-A654-1D98-575C-DF260E74CF11}"/>
              </a:ext>
            </a:extLst>
          </p:cNvPr>
          <p:cNvSpPr txBox="1"/>
          <p:nvPr/>
        </p:nvSpPr>
        <p:spPr>
          <a:xfrm>
            <a:off x="2088599" y="2475212"/>
            <a:ext cx="165519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O Filho nascido sob a Lei.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Escritura afirma que o Filho veio “nascido de mulher, nascido sob a lei”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4.4b). A expressão “nascido de mulher”, reafirma que Cristo assumiu nossa natureza humana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2.14;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2.7,8). Ele encarnou e experimentou as fraquezas humanas, exceto o pecado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4.15).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C45E8B1-1E70-EC65-44B9-E324728D69EC}"/>
              </a:ext>
            </a:extLst>
          </p:cNvPr>
          <p:cNvSpPr txBox="1"/>
          <p:nvPr/>
        </p:nvSpPr>
        <p:spPr>
          <a:xfrm>
            <a:off x="4219059" y="2459740"/>
            <a:ext cx="5694218" cy="402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50" dirty="0">
                <a:latin typeface="Panton Bold" panose="00000800000000000000" pitchFamily="2" charset="0"/>
              </a:rPr>
              <a:t>3 - A adoção de filhos. </a:t>
            </a:r>
            <a:r>
              <a:rPr lang="pt-BR" sz="1700" dirty="0">
                <a:latin typeface="Panton" panose="00000500000000000000" pitchFamily="2" charset="0"/>
              </a:rPr>
              <a:t>A obra do Filho não apenas trouxe perdão, mas também nos concedeu a posição de filhos adotivos (</a:t>
            </a:r>
            <a:r>
              <a:rPr lang="pt-BR" sz="1700" dirty="0" err="1">
                <a:latin typeface="Panton" panose="00000500000000000000" pitchFamily="2" charset="0"/>
              </a:rPr>
              <a:t>Gl</a:t>
            </a:r>
            <a:r>
              <a:rPr lang="pt-BR" sz="1700" dirty="0">
                <a:latin typeface="Panton" panose="00000500000000000000" pitchFamily="2" charset="0"/>
              </a:rPr>
              <a:t> 4.5). Cristo é o único Filho de Deus por natureza (</a:t>
            </a:r>
            <a:r>
              <a:rPr lang="pt-BR" sz="1700" dirty="0" err="1">
                <a:latin typeface="Panton" panose="00000500000000000000" pitchFamily="2" charset="0"/>
              </a:rPr>
              <a:t>Jo</a:t>
            </a:r>
            <a:r>
              <a:rPr lang="pt-BR" sz="1700" dirty="0">
                <a:latin typeface="Panton" panose="00000500000000000000" pitchFamily="2" charset="0"/>
              </a:rPr>
              <a:t> 1.18); e os crentes tornam-se filhos por adoção (</a:t>
            </a:r>
            <a:r>
              <a:rPr lang="pt-BR" sz="1700" dirty="0" err="1">
                <a:latin typeface="Panton" panose="00000500000000000000" pitchFamily="2" charset="0"/>
              </a:rPr>
              <a:t>Jo</a:t>
            </a:r>
            <a:r>
              <a:rPr lang="pt-BR" sz="1700" dirty="0">
                <a:latin typeface="Panton" panose="00000500000000000000" pitchFamily="2" charset="0"/>
              </a:rPr>
              <a:t> 1.12,13). A prática da adoção não fazia parte do sistema legal judaico, mas era comum e bem conhecida entre os gentios. Paulo enfatiza que foi do agrado de Deus inserir no plano da salvação, que os salvos fossem adotados como filhos (</a:t>
            </a:r>
            <a:r>
              <a:rPr lang="pt-BR" sz="1700" dirty="0" err="1">
                <a:latin typeface="Panton" panose="00000500000000000000" pitchFamily="2" charset="0"/>
              </a:rPr>
              <a:t>Ef</a:t>
            </a:r>
            <a:r>
              <a:rPr lang="pt-BR" sz="1700" dirty="0">
                <a:latin typeface="Panton" panose="00000500000000000000" pitchFamily="2" charset="0"/>
              </a:rPr>
              <a:t> 1.5). O “espírito de adoção” habilita os salvos a clamarem “Aba, Pai” (</a:t>
            </a:r>
            <a:r>
              <a:rPr lang="pt-BR" sz="1700" dirty="0" err="1">
                <a:latin typeface="Panton" panose="00000500000000000000" pitchFamily="2" charset="0"/>
              </a:rPr>
              <a:t>Gl</a:t>
            </a:r>
            <a:r>
              <a:rPr lang="pt-BR" sz="1700" dirty="0">
                <a:latin typeface="Panton" panose="00000500000000000000" pitchFamily="2" charset="0"/>
              </a:rPr>
              <a:t> 4.6). Esse termo aramaico (“Aba”, “papai”) empregado na interação entre o Filho e o Pai, indica respeito e confiança (Mc 14.36). Essa adoção e intimidade é aplicada pelo Espírito Santo (</a:t>
            </a:r>
            <a:r>
              <a:rPr lang="pt-BR" sz="1700" dirty="0" err="1">
                <a:latin typeface="Panton" panose="00000500000000000000" pitchFamily="2" charset="0"/>
              </a:rPr>
              <a:t>Rm</a:t>
            </a:r>
            <a:r>
              <a:rPr lang="pt-BR" sz="1700" dirty="0">
                <a:latin typeface="Panton" panose="00000500000000000000" pitchFamily="2" charset="0"/>
              </a:rPr>
              <a:t> 8.15,16), demonstrando novamente a atuação inseparável da Trindade na salvação.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758BCAD-C367-F6A0-33C1-2DD645819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422D7F1-5B49-8BA9-881F-CC750945C374}"/>
              </a:ext>
            </a:extLst>
          </p:cNvPr>
          <p:cNvSpPr/>
          <p:nvPr/>
        </p:nvSpPr>
        <p:spPr>
          <a:xfrm>
            <a:off x="5199505" y="2631056"/>
            <a:ext cx="6650133" cy="392940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3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obra de Cristo nos concede perdão e nos torna filhos adotivos de Deus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Cristo é o Filho único por natureza; os crentes o são por adoção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Deus planejou nossa adoção como filhos, permitindo-nos clamar “Aba, Pai” com intimidade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Espírito Santo aplica essa adoção, revelando a ação conjunta da Trindade na salvação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20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91722-790D-1795-BED6-E0F8E6437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DD887296-3051-8181-8017-672A9A7CA765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9D3D203D-6C3B-A43D-0D12-6803FDB6B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III - A TRINDADE NO PLANO DA SALVAÇÃO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E49F953-4C10-F3D4-FBEC-0A9F360ACFD0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968C1F57-6435-A65A-46F2-02F42B6B9264}"/>
              </a:ext>
            </a:extLst>
          </p:cNvPr>
          <p:cNvSpPr txBox="1">
            <a:spLocks/>
          </p:cNvSpPr>
          <p:nvPr/>
        </p:nvSpPr>
        <p:spPr>
          <a:xfrm>
            <a:off x="6776571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A TRINDADE NO PLANO DA SALVAÇÃO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D34528A-1746-B136-95F4-0EE211390BA3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96266587-7683-564C-ECC1-D96792EF7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DADF52B1-3005-BD69-68C4-A17A78568587}"/>
              </a:ext>
            </a:extLst>
          </p:cNvPr>
          <p:cNvSpPr txBox="1"/>
          <p:nvPr/>
        </p:nvSpPr>
        <p:spPr>
          <a:xfrm>
            <a:off x="6792530" y="2459739"/>
            <a:ext cx="16490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mediação exclusiva do Filho.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Filho é o único caminho de acesso ao Pai: “Eu sou o caminho, e a verdade, e a vida. Ninguém vem ao Pai senão por mim”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14.6). Esse acesso é exclusivo porque Ele é a revelação plena do Pai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1.18), e o único que pode satisfazer a justiça divina mediante o seu sacrifício no Calvário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9.15).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1D8BE254-D67C-D6F3-3416-4D822F71F13D}"/>
              </a:ext>
            </a:extLst>
          </p:cNvPr>
          <p:cNvSpPr txBox="1">
            <a:spLocks/>
          </p:cNvSpPr>
          <p:nvPr/>
        </p:nvSpPr>
        <p:spPr>
          <a:xfrm>
            <a:off x="8524572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A TRINDADE NO PLANO DA SALVAÇÃO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D849BBE-2047-099E-4507-29A14CF07BC0}"/>
              </a:ext>
            </a:extLst>
          </p:cNvPr>
          <p:cNvSpPr txBox="1"/>
          <p:nvPr/>
        </p:nvSpPr>
        <p:spPr>
          <a:xfrm>
            <a:off x="8614987" y="2459739"/>
            <a:ext cx="16043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3 - A aplicação da salvação pelo Espírito.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O Espírito Santo, chamado de Consolador e Espírito da verdade, foi enviado pelo Pai e pelo Filho. Jesus disse que o Espírito viria para convencer o mundo “do pecado, e da justiça, e do juízo”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16.8-11). É o Espírito que ilumina a mente...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32F1777-1690-A6BB-34F9-7E4C01821724}"/>
              </a:ext>
            </a:extLst>
          </p:cNvPr>
          <p:cNvSpPr txBox="1"/>
          <p:nvPr/>
        </p:nvSpPr>
        <p:spPr>
          <a:xfrm>
            <a:off x="623456" y="2459740"/>
            <a:ext cx="569421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latin typeface="Panton Bold" panose="00000800000000000000" pitchFamily="2" charset="0"/>
              </a:rPr>
              <a:t>1 - A vontade do Pai realizada pelo Filho. </a:t>
            </a:r>
            <a:r>
              <a:rPr lang="pt-BR" sz="1700" dirty="0">
                <a:latin typeface="Panton" panose="00000500000000000000" pitchFamily="2" charset="0"/>
              </a:rPr>
              <a:t>O Filho veio ao mundo para cumprir a vontade do Pai: “eu desci do céu não para fazer a minha vontade, mas a vontade daquele que me enviou” (</a:t>
            </a:r>
            <a:r>
              <a:rPr lang="pt-BR" sz="1700" dirty="0" err="1">
                <a:latin typeface="Panton" panose="00000500000000000000" pitchFamily="2" charset="0"/>
              </a:rPr>
              <a:t>Jo</a:t>
            </a:r>
            <a:r>
              <a:rPr lang="pt-BR" sz="1700" dirty="0">
                <a:latin typeface="Panton" panose="00000500000000000000" pitchFamily="2" charset="0"/>
              </a:rPr>
              <a:t> 6.38). Essa vontade, segundo Cristo, é que nenhum daqueles que o Pai lhe deu se perca, mas tenham a vida eterna (</a:t>
            </a:r>
            <a:r>
              <a:rPr lang="pt-BR" sz="1700" dirty="0" err="1">
                <a:latin typeface="Panton" panose="00000500000000000000" pitchFamily="2" charset="0"/>
              </a:rPr>
              <a:t>Jo</a:t>
            </a:r>
            <a:r>
              <a:rPr lang="pt-BR" sz="1700" dirty="0">
                <a:latin typeface="Panton" panose="00000500000000000000" pitchFamily="2" charset="0"/>
              </a:rPr>
              <a:t> 6.39,40). A obediência de Jesus é perfeita, revelando plena submissão ao Pai. Ele mesmo testifica: “porque eu faço sempre o que lhe agrada” (</a:t>
            </a:r>
            <a:r>
              <a:rPr lang="pt-BR" sz="1700" dirty="0" err="1">
                <a:latin typeface="Panton" panose="00000500000000000000" pitchFamily="2" charset="0"/>
              </a:rPr>
              <a:t>Jo</a:t>
            </a:r>
            <a:r>
              <a:rPr lang="pt-BR" sz="1700" dirty="0">
                <a:latin typeface="Panton" panose="00000500000000000000" pitchFamily="2" charset="0"/>
              </a:rPr>
              <a:t> 8.29). Essa obediência alcançou o clímax na entrega voluntária de sua vida por amor: “sendo obediente até a morte e morte de cruz” (</a:t>
            </a:r>
            <a:r>
              <a:rPr lang="pt-BR" sz="1700" dirty="0" err="1">
                <a:latin typeface="Panton" panose="00000500000000000000" pitchFamily="2" charset="0"/>
              </a:rPr>
              <a:t>Fp</a:t>
            </a:r>
            <a:r>
              <a:rPr lang="pt-BR" sz="1700" dirty="0">
                <a:latin typeface="Panton" panose="00000500000000000000" pitchFamily="2" charset="0"/>
              </a:rPr>
              <a:t> 2.8). Por meio de sua vida sem pecado e morte sacrificial, a justiça de Deus foi plenamente satisfeita (</a:t>
            </a:r>
            <a:r>
              <a:rPr lang="pt-BR" sz="1700" dirty="0" err="1">
                <a:latin typeface="Panton" panose="00000500000000000000" pitchFamily="2" charset="0"/>
              </a:rPr>
              <a:t>Rm</a:t>
            </a:r>
            <a:r>
              <a:rPr lang="pt-BR" sz="1700" dirty="0">
                <a:latin typeface="Panton" panose="00000500000000000000" pitchFamily="2" charset="0"/>
              </a:rPr>
              <a:t> 3.24-26). Em Cristo, vemos a expressão sublime da obediência, do amor e da unidade perfeita na Trindade.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0DD0ABD-5DEA-A1DC-7568-E77A9D4BC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2E65C61-DDD1-6543-ED21-F9E28E7418A9}"/>
              </a:ext>
            </a:extLst>
          </p:cNvPr>
          <p:cNvSpPr/>
          <p:nvPr/>
        </p:nvSpPr>
        <p:spPr>
          <a:xfrm>
            <a:off x="5199505" y="2631056"/>
            <a:ext cx="6650133" cy="392940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1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Cristo cumpriu a vontade do Pai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vontade do Pai é que ninguém se perca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obediência de Cristo foi sacrificial e voluntária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No sacrifício de Cristo o amor encontra o clímax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obediência do Filho à vontade do Pai satisfez sua justiça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08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44F1F-4702-4F83-EACA-7BC8073AF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A2860AA4-B07F-1F1F-C38D-17270D54F48D}"/>
              </a:ext>
            </a:extLst>
          </p:cNvPr>
          <p:cNvSpPr/>
          <p:nvPr/>
        </p:nvSpPr>
        <p:spPr>
          <a:xfrm>
            <a:off x="211121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EA71A688-A182-D4E6-C130-5CB13B754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21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III - A TRINDADE NO PLANO DA SALVAÇÃO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A5AC270-C3D7-60FF-6E20-F682A827D3C2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6179FA0-63E6-EB33-FBF9-24057D2A0093}"/>
              </a:ext>
            </a:extLst>
          </p:cNvPr>
          <p:cNvSpPr txBox="1">
            <a:spLocks/>
          </p:cNvSpPr>
          <p:nvPr/>
        </p:nvSpPr>
        <p:spPr>
          <a:xfrm>
            <a:off x="250193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A TRINDADE NO PLANO DA SALVAÇÃO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22ACDFC-3469-7D26-7C45-D4DD04C6FA22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024079FA-A17A-A061-4DD1-3F78C3517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34E8264-98AA-7133-124B-1F2F3776107E}"/>
              </a:ext>
            </a:extLst>
          </p:cNvPr>
          <p:cNvSpPr txBox="1"/>
          <p:nvPr/>
        </p:nvSpPr>
        <p:spPr>
          <a:xfrm>
            <a:off x="281726" y="2459739"/>
            <a:ext cx="16335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1 - A vontade do Pai realizada pelo Filho.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O Filho veio ao mundo para cumprir a vontade do Pai: “eu desci do céu não para fazer a minha vontade, mas a vontade daquele que me enviou”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6.38). Essa vontade, segundo Cristo, é que nenhum daqueles que o Pai lhe deu se perca, mas tenham a ...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F4EE5600-842C-4187-1E12-9D4253286C9B}"/>
              </a:ext>
            </a:extLst>
          </p:cNvPr>
          <p:cNvSpPr txBox="1">
            <a:spLocks/>
          </p:cNvSpPr>
          <p:nvPr/>
        </p:nvSpPr>
        <p:spPr>
          <a:xfrm>
            <a:off x="8525464" y="740953"/>
            <a:ext cx="1754499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A TRINDADE NO PLANO DA SALVAÇÃO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2DA68CD-B37F-E3CC-071C-DB9461C1A993}"/>
              </a:ext>
            </a:extLst>
          </p:cNvPr>
          <p:cNvSpPr txBox="1"/>
          <p:nvPr/>
        </p:nvSpPr>
        <p:spPr>
          <a:xfrm>
            <a:off x="8599221" y="2459739"/>
            <a:ext cx="16153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3 - A aplicação da salvação pelo Espírito.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O Espírito Santo, chamado de Consolador e Espírito da verdade, foi enviado pelo Pai e pelo Filho. Jesus disse que o Espírito viria para convencer o mundo “do pecado, e da justiça, e do juízo”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16.8-11). É o Espírito que ilumina a mente...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B960861-ACA1-5BC6-6A2B-274A1980645C}"/>
              </a:ext>
            </a:extLst>
          </p:cNvPr>
          <p:cNvSpPr txBox="1"/>
          <p:nvPr/>
        </p:nvSpPr>
        <p:spPr>
          <a:xfrm>
            <a:off x="2423149" y="2459740"/>
            <a:ext cx="5694218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50" b="1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mediação exclusiva do Filho.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Filho é o único caminho de acesso ao Pai: “Eu sou o caminho, e a verdade, e a vida. Ninguém vem ao Pai senão por mim”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14.6). Esse acesso é exclusivo porque Ele é a revelação plena do Pai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1.18), e o único que pode satisfazer a justiça divina mediante o seu sacrifício no Calvário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9.15). A exclusividade da mediação de Cristo está enraizada na estrutura trinitária. O Pai enviou o Filho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3.16), e o Espírito Santo testifica do Filho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15.26). Assim, o caminho para o Pai passa necessariamente pela aceitação do Filho, conforme ensina as Escrituras: “Porque há um só Deus e um só mediador entre Deus e os homens, Jesus Cristo, homem” (1Tm 2.5). Desse modo, a salvação ocorre unicamente por meio da fé em Cristo (At 4.12).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57966A-E69F-4965-EBB5-FF435AA51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E5612E1-6981-5B22-E0C3-999A31B28CD6}"/>
              </a:ext>
            </a:extLst>
          </p:cNvPr>
          <p:cNvSpPr/>
          <p:nvPr/>
        </p:nvSpPr>
        <p:spPr>
          <a:xfrm>
            <a:off x="5199505" y="2631056"/>
            <a:ext cx="6650133" cy="392940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2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Cristo é o mediador por excelência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Sua mediação é eficiente e eficaz 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Cristo é o único mediador 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Ele conquistou esse direito porque morreu sozinho 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Trindade aceitou a suficiência deste sacrifício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31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623456" y="2459740"/>
            <a:ext cx="56942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Panton Bold" panose="00000800000000000000" pitchFamily="2" charset="0"/>
              </a:rPr>
              <a:t>Nisto se manifestou o amor de Deus para conosco: que Deus enviou seu Filho unigênito ao mundo, para que por ele vivamos (1 </a:t>
            </a:r>
            <a:r>
              <a:rPr lang="pt-BR" sz="2800" dirty="0" err="1">
                <a:latin typeface="Panton Bold" panose="00000800000000000000" pitchFamily="2" charset="0"/>
              </a:rPr>
              <a:t>Jo</a:t>
            </a:r>
            <a:r>
              <a:rPr lang="pt-BR" sz="2800" dirty="0">
                <a:latin typeface="Panton Bold" panose="00000800000000000000" pitchFamily="2" charset="0"/>
              </a:rPr>
              <a:t> 4:9)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TEXTO ÁUREO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6553200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VERDADE PRÁTICA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D0EC274-1820-31E0-0282-D178024D0BFB}"/>
              </a:ext>
            </a:extLst>
          </p:cNvPr>
          <p:cNvSpPr txBox="1"/>
          <p:nvPr/>
        </p:nvSpPr>
        <p:spPr>
          <a:xfrm>
            <a:off x="6784128" y="2569058"/>
            <a:ext cx="16490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O envio do Filho revela o amor do Pai e a perfeita unidade da Trindade no plano da salvação, garantindo a redenção e a adoção dos crentes.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A6EBC9A4-982D-927E-D29C-83163BCDD235}"/>
              </a:ext>
            </a:extLst>
          </p:cNvPr>
          <p:cNvSpPr txBox="1">
            <a:spLocks/>
          </p:cNvSpPr>
          <p:nvPr/>
        </p:nvSpPr>
        <p:spPr>
          <a:xfrm>
            <a:off x="8331201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LEITURA BÍBLICA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AADCA0-0665-3DC2-A843-BDC7AA509634}"/>
              </a:ext>
            </a:extLst>
          </p:cNvPr>
          <p:cNvSpPr txBox="1"/>
          <p:nvPr/>
        </p:nvSpPr>
        <p:spPr>
          <a:xfrm>
            <a:off x="8642724" y="2569058"/>
            <a:ext cx="1480992" cy="87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João 3.16,17; 1 João 4.9,10; Gálatas 4.4-6</a:t>
            </a:r>
            <a:endParaRPr lang="pt-BR" sz="1600" dirty="0">
              <a:solidFill>
                <a:schemeClr val="bg1">
                  <a:lumMod val="75000"/>
                </a:schemeClr>
              </a:solidFill>
              <a:effectLst/>
              <a:latin typeface="Panto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391B468-BB11-8F7D-373B-C164D96AC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5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04A13-7B99-BF29-3D86-A5F93EE51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2743A5E-F8F7-A3DA-189A-E0C444467006}"/>
              </a:ext>
            </a:extLst>
          </p:cNvPr>
          <p:cNvSpPr/>
          <p:nvPr/>
        </p:nvSpPr>
        <p:spPr>
          <a:xfrm>
            <a:off x="390712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4847C432-ECB8-73EF-2782-F34D2A8D9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712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III - A TRINDADE NO PLANO DA SALVAÇÃO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D658B8C-06A9-301E-4048-141CB3321F46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7047622-3F4E-DBE3-ABE4-2E0A6356F2E4}"/>
              </a:ext>
            </a:extLst>
          </p:cNvPr>
          <p:cNvSpPr txBox="1">
            <a:spLocks/>
          </p:cNvSpPr>
          <p:nvPr/>
        </p:nvSpPr>
        <p:spPr>
          <a:xfrm>
            <a:off x="265960" y="740953"/>
            <a:ext cx="164908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A TRINDADE NO PLANO DA SALVAÇÃO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4C8483F-35FC-0301-BC5F-A1AC8AE1ADE5}"/>
              </a:ext>
            </a:extLst>
          </p:cNvPr>
          <p:cNvSpPr/>
          <p:nvPr/>
        </p:nvSpPr>
        <p:spPr>
          <a:xfrm>
            <a:off x="2094711" y="472673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8C87CBDC-1593-FCAD-0492-079D4777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5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9096FBC-B0E4-7D46-D00B-4D53FD0765F6}"/>
              </a:ext>
            </a:extLst>
          </p:cNvPr>
          <p:cNvSpPr txBox="1"/>
          <p:nvPr/>
        </p:nvSpPr>
        <p:spPr>
          <a:xfrm>
            <a:off x="291950" y="2459739"/>
            <a:ext cx="1623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1 - A vontade do Pai realizada pelo Filho.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O Filho veio ao mundo para cumprir a vontade do Pai: “eu desci do céu não para fazer a minha vontade, mas a vontade daquele que me enviou”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6.38). Essa vontade, segundo Cristo, é que nenhum daqueles que o Pai lhe deu se perca, mas tenham a ...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D715FB8B-42E7-B2AB-3092-411F0A76F0F2}"/>
              </a:ext>
            </a:extLst>
          </p:cNvPr>
          <p:cNvSpPr txBox="1">
            <a:spLocks/>
          </p:cNvSpPr>
          <p:nvPr/>
        </p:nvSpPr>
        <p:spPr>
          <a:xfrm>
            <a:off x="2108255" y="756426"/>
            <a:ext cx="161977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A TRINDADE NO PLANO DA SALVAÇÃO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CABDEA8-FA5B-DE01-D02B-DE48347A5DDD}"/>
              </a:ext>
            </a:extLst>
          </p:cNvPr>
          <p:cNvSpPr txBox="1"/>
          <p:nvPr/>
        </p:nvSpPr>
        <p:spPr>
          <a:xfrm>
            <a:off x="2088599" y="2475212"/>
            <a:ext cx="165519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mediação exclusiva do Filho.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Filho é o único caminho de acesso ao Pai: “Eu sou o caminho, e a verdade, e a vida. Ninguém vem ao Pai senão por mim”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14.6). Esse acesso é exclusivo porque Ele é a revelação plena do Pai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1.18), e o único que pode satisfazer a justiça divina mediante o seu sacrifício no Calvário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9.15).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D331C55-543A-3AB4-7FF1-50B52D537A7E}"/>
              </a:ext>
            </a:extLst>
          </p:cNvPr>
          <p:cNvSpPr txBox="1"/>
          <p:nvPr/>
        </p:nvSpPr>
        <p:spPr>
          <a:xfrm>
            <a:off x="4219059" y="2459740"/>
            <a:ext cx="5694218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50" dirty="0">
                <a:latin typeface="Panton Bold" panose="00000800000000000000" pitchFamily="2" charset="0"/>
              </a:rPr>
              <a:t>3 - A aplicação da salvação pelo Espírito</a:t>
            </a:r>
            <a:r>
              <a:rPr lang="pt-BR" sz="1750" dirty="0">
                <a:latin typeface="Panton" panose="00000500000000000000" pitchFamily="2" charset="0"/>
              </a:rPr>
              <a:t>. O Espírito Santo, chamado de Consolador e Espírito da verdade, foi enviado pelo Pai e pelo Filho. Jesus disse que o Espírito viria para convencer o mundo “do pecado, e da justiça, e do juízo”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16.8-11). É o Espírito que ilumina a mente para o conhecimento de Deus (2Co 4.6), ensina a verdade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14.26), regenera os pecadores (</a:t>
            </a:r>
            <a:r>
              <a:rPr lang="pt-BR" sz="1750" dirty="0" err="1">
                <a:latin typeface="Panton" panose="00000500000000000000" pitchFamily="2" charset="0"/>
              </a:rPr>
              <a:t>Tt</a:t>
            </a:r>
            <a:r>
              <a:rPr lang="pt-BR" sz="1750" dirty="0">
                <a:latin typeface="Panton" panose="00000500000000000000" pitchFamily="2" charset="0"/>
              </a:rPr>
              <a:t> 3.5), sela os que creem (</a:t>
            </a:r>
            <a:r>
              <a:rPr lang="pt-BR" sz="1750" dirty="0" err="1">
                <a:latin typeface="Panton" panose="00000500000000000000" pitchFamily="2" charset="0"/>
              </a:rPr>
              <a:t>Ef</a:t>
            </a:r>
            <a:r>
              <a:rPr lang="pt-BR" sz="1750" dirty="0">
                <a:latin typeface="Panton" panose="00000500000000000000" pitchFamily="2" charset="0"/>
              </a:rPr>
              <a:t> 1.13), opera a santificação progressiva (2Ts 2.13), e assegura a perseverança dos crentes (</a:t>
            </a:r>
            <a:r>
              <a:rPr lang="pt-BR" sz="1750" dirty="0" err="1">
                <a:latin typeface="Panton" panose="00000500000000000000" pitchFamily="2" charset="0"/>
              </a:rPr>
              <a:t>Fp</a:t>
            </a:r>
            <a:r>
              <a:rPr lang="pt-BR" sz="1750" dirty="0">
                <a:latin typeface="Panton" panose="00000500000000000000" pitchFamily="2" charset="0"/>
              </a:rPr>
              <a:t> 1.6). Além disso, o Espírito glorifica o Filho, pois foi enviado para testificar de Cristo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15.26), revelando sua Pessoa e obra ao coração humano. O Espírito nunca age independentemente do Filho ou do Pai. Sua missão é, intrinsecamente, a de exaltar a glória do Deus </a:t>
            </a:r>
            <a:r>
              <a:rPr lang="pt-BR" sz="1750" dirty="0" err="1">
                <a:latin typeface="Panton" panose="00000500000000000000" pitchFamily="2" charset="0"/>
              </a:rPr>
              <a:t>Triúno</a:t>
            </a:r>
            <a:r>
              <a:rPr lang="pt-BR" sz="1750" dirty="0">
                <a:latin typeface="Panton" panose="00000500000000000000" pitchFamily="2" charset="0"/>
              </a:rPr>
              <a:t>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16.13,14).</a:t>
            </a:r>
            <a:endParaRPr lang="pt-BR" sz="1700" dirty="0">
              <a:latin typeface="Panton" panose="00000500000000000000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F6A31B9-7722-7E38-D508-152ADF668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947558E1-D337-BBB0-2897-10B923AA763C}"/>
              </a:ext>
            </a:extLst>
          </p:cNvPr>
          <p:cNvSpPr/>
          <p:nvPr/>
        </p:nvSpPr>
        <p:spPr>
          <a:xfrm>
            <a:off x="5265683" y="2619157"/>
            <a:ext cx="6650133" cy="392940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3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espírito convence o mundo, do pecado, da justiça e do juízo 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Sem esse convencimento o homem está perdido 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Há uma operação progressiva do Espírito Santo na salvação 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Espírito Santo age em conjunto com o Pai e o Filho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42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300178" y="1790488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CONCLUSÃO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16AFCDD-05D7-887C-427F-3CD4823153EC}"/>
              </a:ext>
            </a:extLst>
          </p:cNvPr>
          <p:cNvSpPr txBox="1"/>
          <p:nvPr/>
        </p:nvSpPr>
        <p:spPr>
          <a:xfrm>
            <a:off x="1402689" y="2068957"/>
            <a:ext cx="854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" panose="00000500000000000000" pitchFamily="2" charset="0"/>
              </a:rPr>
              <a:t>O envio do Filho pelo Pai revela o amor eterno e soberano de Deus e destaca a perfeita unidade da Trindade na obra da salvação.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8F2990B-53CB-9AD2-9316-58662AFC4256}"/>
              </a:ext>
            </a:extLst>
          </p:cNvPr>
          <p:cNvSpPr/>
          <p:nvPr/>
        </p:nvSpPr>
        <p:spPr>
          <a:xfrm>
            <a:off x="89850" y="205510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D60B6C-4B6D-5CEC-C0A6-6250290C2191}"/>
              </a:ext>
            </a:extLst>
          </p:cNvPr>
          <p:cNvSpPr txBox="1"/>
          <p:nvPr/>
        </p:nvSpPr>
        <p:spPr>
          <a:xfrm>
            <a:off x="1402689" y="2993437"/>
            <a:ext cx="854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" panose="00000500000000000000" pitchFamily="2" charset="0"/>
              </a:rPr>
              <a:t>Deus não apenas amou o mundo, mas agiu em favor dele, enviando seu Filho no tempo certo, para redimir os pecadores.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5003EFA-B31A-DCF1-577F-060C7AEB8E52}"/>
              </a:ext>
            </a:extLst>
          </p:cNvPr>
          <p:cNvSpPr/>
          <p:nvPr/>
        </p:nvSpPr>
        <p:spPr>
          <a:xfrm>
            <a:off x="89850" y="2993437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02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23D50FE-3E3A-70CC-3F40-42089ACE9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B380F06-5510-E621-E52C-4CE367E0DFB5}"/>
              </a:ext>
            </a:extLst>
          </p:cNvPr>
          <p:cNvSpPr txBox="1"/>
          <p:nvPr/>
        </p:nvSpPr>
        <p:spPr>
          <a:xfrm>
            <a:off x="1402689" y="3994314"/>
            <a:ext cx="854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" panose="00000500000000000000" pitchFamily="2" charset="0"/>
              </a:rPr>
              <a:t>O Filho, em obediência plena, realizou a redenção; e o Espírito Santo, em sua atuação eficaz, aplica a salvação ao coração dos crentes.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67616A5-5AFF-085C-9128-D053FD6173D9}"/>
              </a:ext>
            </a:extLst>
          </p:cNvPr>
          <p:cNvSpPr/>
          <p:nvPr/>
        </p:nvSpPr>
        <p:spPr>
          <a:xfrm>
            <a:off x="89850" y="3994314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8BA978-6620-4BF3-4363-55CD26295BCF}"/>
              </a:ext>
            </a:extLst>
          </p:cNvPr>
          <p:cNvSpPr txBox="1"/>
          <p:nvPr/>
        </p:nvSpPr>
        <p:spPr>
          <a:xfrm>
            <a:off x="1402689" y="4955862"/>
            <a:ext cx="854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" panose="00000500000000000000" pitchFamily="2" charset="0"/>
              </a:rPr>
              <a:t>Conhecer essa verdade fortalece nossa fé e nos convida a adorar com gratidão o Deus </a:t>
            </a:r>
            <a:r>
              <a:rPr lang="pt-BR" sz="2000" dirty="0" err="1">
                <a:latin typeface="Panton" panose="00000500000000000000" pitchFamily="2" charset="0"/>
              </a:rPr>
              <a:t>Triúno</a:t>
            </a:r>
            <a:r>
              <a:rPr lang="pt-BR" sz="2000" dirty="0">
                <a:latin typeface="Panton" panose="00000500000000000000" pitchFamily="2" charset="0"/>
              </a:rPr>
              <a:t> que nos salvou.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47A22E1-7BD6-7EC9-2BAF-A6650DB14626}"/>
              </a:ext>
            </a:extLst>
          </p:cNvPr>
          <p:cNvSpPr/>
          <p:nvPr/>
        </p:nvSpPr>
        <p:spPr>
          <a:xfrm>
            <a:off x="89850" y="495586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559887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 animBg="1"/>
      <p:bldP spid="4" grpId="0"/>
      <p:bldP spid="7" grpId="0" animBg="1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729047" y="1775572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QUESTIONÁRIO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1402689" y="2055102"/>
            <a:ext cx="8544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O que significa afirmar que a iniciativa da salvação é um ato da soberania de Deus?</a:t>
            </a:r>
          </a:p>
          <a:p>
            <a:r>
              <a:rPr lang="pt-BR" sz="2000" dirty="0">
                <a:latin typeface="Panton" panose="00000500000000000000" pitchFamily="2" charset="0"/>
              </a:rPr>
              <a:t>Significa que a salvação começa com a iniciativa amorosa e soberana de Deus, e não do ser humano.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B76EC72-09E1-1B6F-820E-CAAE72828AE5}"/>
              </a:ext>
            </a:extLst>
          </p:cNvPr>
          <p:cNvSpPr/>
          <p:nvPr/>
        </p:nvSpPr>
        <p:spPr>
          <a:xfrm>
            <a:off x="89850" y="205510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01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033CD10-3E04-B065-F3AC-0F6CFDF76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45C80D-D5D3-4FF7-DD5B-F41FB65BAA9F}"/>
              </a:ext>
            </a:extLst>
          </p:cNvPr>
          <p:cNvSpPr txBox="1"/>
          <p:nvPr/>
        </p:nvSpPr>
        <p:spPr>
          <a:xfrm>
            <a:off x="1402689" y="3376121"/>
            <a:ext cx="85448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Do ponto de vista histórico, que fatos corroboram que era chegado o momento exato para a execução do plano redentor de Deus para a humanidade?</a:t>
            </a:r>
          </a:p>
          <a:p>
            <a:r>
              <a:rPr lang="pt-BR" sz="2000" dirty="0">
                <a:latin typeface="Panton" panose="00000500000000000000" pitchFamily="2" charset="0"/>
              </a:rPr>
              <a:t>A dominação romana, a língua grega comum e a expectativa messiânica entre os judeus criaram o cenário ideal para a vinda de Cristo.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7866B21-9474-95E5-E422-E9B3A64BB1A2}"/>
              </a:ext>
            </a:extLst>
          </p:cNvPr>
          <p:cNvSpPr/>
          <p:nvPr/>
        </p:nvSpPr>
        <p:spPr>
          <a:xfrm>
            <a:off x="89850" y="3376121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3107A65-9F90-4B98-1E10-2299851B824C}"/>
              </a:ext>
            </a:extLst>
          </p:cNvPr>
          <p:cNvSpPr txBox="1"/>
          <p:nvPr/>
        </p:nvSpPr>
        <p:spPr>
          <a:xfrm>
            <a:off x="1408137" y="5058742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O que significa a declaração “nascido sob a lei”?</a:t>
            </a:r>
          </a:p>
          <a:p>
            <a:r>
              <a:rPr lang="pt-BR" sz="2000" dirty="0">
                <a:latin typeface="Panton" panose="00000500000000000000" pitchFamily="2" charset="0"/>
              </a:rPr>
              <a:t>Que Jesus veio como homem, cumprindo plenamente a Lei de Deus, sem transgredi-la.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78CE0A0-344A-7011-29EB-7850EA957E77}"/>
              </a:ext>
            </a:extLst>
          </p:cNvPr>
          <p:cNvSpPr/>
          <p:nvPr/>
        </p:nvSpPr>
        <p:spPr>
          <a:xfrm>
            <a:off x="95298" y="505874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447738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/>
      <p:bldP spid="7" grpId="0" animBg="1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729047" y="1775572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QUESTIONÁRIO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1402689" y="2055102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Qual vontade do Pai é realizada pelo Filho?</a:t>
            </a:r>
          </a:p>
          <a:p>
            <a:r>
              <a:rPr lang="pt-BR" sz="2000" dirty="0">
                <a:latin typeface="Panton" panose="00000500000000000000" pitchFamily="2" charset="0"/>
              </a:rPr>
              <a:t>Que todos aqueles que o Pai deu ao Filho recebam a vida eterna e não se percam.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B76EC72-09E1-1B6F-820E-CAAE72828AE5}"/>
              </a:ext>
            </a:extLst>
          </p:cNvPr>
          <p:cNvSpPr/>
          <p:nvPr/>
        </p:nvSpPr>
        <p:spPr>
          <a:xfrm>
            <a:off x="89850" y="205510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8E5624-C2FA-0ADA-7661-FCEA559A68B9}"/>
              </a:ext>
            </a:extLst>
          </p:cNvPr>
          <p:cNvSpPr txBox="1"/>
          <p:nvPr/>
        </p:nvSpPr>
        <p:spPr>
          <a:xfrm>
            <a:off x="1408137" y="3111688"/>
            <a:ext cx="8544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Por que a mediação entre o ser humano e Deus é um ato de exclusividade do Filho?</a:t>
            </a:r>
          </a:p>
          <a:p>
            <a:r>
              <a:rPr lang="pt-BR" sz="2000" dirty="0">
                <a:latin typeface="Panton" panose="00000500000000000000" pitchFamily="2" charset="0"/>
              </a:rPr>
              <a:t>Porque somente Cristo revela plenamente o Pai e oferece o sacrifício perfeito que satisfaz a justiça divina.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15D6FEC-1328-9EB1-DBD9-78C71F938D0E}"/>
              </a:ext>
            </a:extLst>
          </p:cNvPr>
          <p:cNvSpPr/>
          <p:nvPr/>
        </p:nvSpPr>
        <p:spPr>
          <a:xfrm>
            <a:off x="95298" y="3111688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DE799BF-6A62-5C2F-95EE-17AD9E80C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03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1909163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417859" y="2459740"/>
            <a:ext cx="16504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Nisto se manifestou o amor de Deus para conosco: que Deus enviou seu Filho unigênito ao mundo, para que por ele vivamos (1 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 4:9)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1909163" cy="1447942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TEXTO ÁUREO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2380217" y="457200"/>
            <a:ext cx="6071425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2380218" y="740953"/>
            <a:ext cx="6234546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VERDADE PRÁTICA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D0EC274-1820-31E0-0282-D178024D0BFB}"/>
              </a:ext>
            </a:extLst>
          </p:cNvPr>
          <p:cNvSpPr txBox="1"/>
          <p:nvPr/>
        </p:nvSpPr>
        <p:spPr>
          <a:xfrm>
            <a:off x="2532209" y="2569058"/>
            <a:ext cx="58135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Panton Bold" panose="00000800000000000000" pitchFamily="2" charset="0"/>
              </a:rPr>
              <a:t>O envio do Filho revela o amor do Pai e a perfeita unidade da Trindade no plano da salvação, garantindo a redenção e a adoção dos crentes.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A6EBC9A4-982D-927E-D29C-83163BCDD235}"/>
              </a:ext>
            </a:extLst>
          </p:cNvPr>
          <p:cNvSpPr txBox="1">
            <a:spLocks/>
          </p:cNvSpPr>
          <p:nvPr/>
        </p:nvSpPr>
        <p:spPr>
          <a:xfrm>
            <a:off x="8331201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LEITURA BÍBLICA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AADCA0-0665-3DC2-A843-BDC7AA509634}"/>
              </a:ext>
            </a:extLst>
          </p:cNvPr>
          <p:cNvSpPr txBox="1"/>
          <p:nvPr/>
        </p:nvSpPr>
        <p:spPr>
          <a:xfrm>
            <a:off x="8642724" y="2569058"/>
            <a:ext cx="1480992" cy="8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João 3.16,17; 1 João 4.9,10; Gálatas 4.4-6</a:t>
            </a:r>
            <a:endParaRPr lang="pt-BR" sz="16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56391723-6F1A-6A39-F8E5-14C7672E3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95" y="1835574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B020EF5-966F-1D64-2E21-6A6F2249E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91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1909163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391736" y="2459740"/>
            <a:ext cx="16765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Nisto se manifestou o amor de Deus para conosco: que Deus enviou seu Filho unigênito ao mundo, para que por ele vivamos (1 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 4:9)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4136582" y="457200"/>
            <a:ext cx="6093061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A6EBC9A4-982D-927E-D29C-83163BCDD235}"/>
              </a:ext>
            </a:extLst>
          </p:cNvPr>
          <p:cNvSpPr txBox="1">
            <a:spLocks/>
          </p:cNvSpPr>
          <p:nvPr/>
        </p:nvSpPr>
        <p:spPr>
          <a:xfrm>
            <a:off x="4202744" y="740953"/>
            <a:ext cx="602690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LEITURA BÍBLICA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AADCA0-0665-3DC2-A843-BDC7AA509634}"/>
              </a:ext>
            </a:extLst>
          </p:cNvPr>
          <p:cNvSpPr txBox="1"/>
          <p:nvPr/>
        </p:nvSpPr>
        <p:spPr>
          <a:xfrm>
            <a:off x="4455886" y="2569058"/>
            <a:ext cx="5500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Panton Bold" panose="00000800000000000000" pitchFamily="2" charset="0"/>
              </a:rPr>
              <a:t>João 3.16,17; 1 João 4.9,10; Gálatas 4.4-6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32276D9F-3954-2639-2161-C2512719D8AE}"/>
              </a:ext>
            </a:extLst>
          </p:cNvPr>
          <p:cNvSpPr/>
          <p:nvPr/>
        </p:nvSpPr>
        <p:spPr>
          <a:xfrm>
            <a:off x="235409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5">
            <a:extLst>
              <a:ext uri="{FF2B5EF4-FFF2-40B4-BE49-F238E27FC236}">
                <a16:creationId xmlns:a16="http://schemas.microsoft.com/office/drawing/2014/main" id="{2950A969-E9E8-C987-2232-16D99A2F9E64}"/>
              </a:ext>
            </a:extLst>
          </p:cNvPr>
          <p:cNvSpPr txBox="1">
            <a:spLocks/>
          </p:cNvSpPr>
          <p:nvPr/>
        </p:nvSpPr>
        <p:spPr>
          <a:xfrm>
            <a:off x="2104732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VERDADE PRÁTICA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56F61CB-3CF3-29B4-D336-094992C51700}"/>
              </a:ext>
            </a:extLst>
          </p:cNvPr>
          <p:cNvSpPr txBox="1"/>
          <p:nvPr/>
        </p:nvSpPr>
        <p:spPr>
          <a:xfrm>
            <a:off x="2300899" y="2569058"/>
            <a:ext cx="17167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O envio do Filho revela o amor do Pai e a perfeita unidade da Trindade no plano da salvação, garantindo a redenção e a adoção dos crentes.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7BCB1C0-9541-155C-33AA-144BF2F2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14" y="1777004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5">
            <a:extLst>
              <a:ext uri="{FF2B5EF4-FFF2-40B4-BE49-F238E27FC236}">
                <a16:creationId xmlns:a16="http://schemas.microsoft.com/office/drawing/2014/main" id="{5054B53F-E311-A32F-9F47-8B7FC9071E44}"/>
              </a:ext>
            </a:extLst>
          </p:cNvPr>
          <p:cNvSpPr txBox="1">
            <a:spLocks/>
          </p:cNvSpPr>
          <p:nvPr/>
        </p:nvSpPr>
        <p:spPr>
          <a:xfrm>
            <a:off x="311523" y="663917"/>
            <a:ext cx="1909163" cy="14479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TEXTO ÁUREO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3E5A1D0-63E6-B83E-A2D5-2E739D66E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14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42203-8B1A-A63A-A41A-D5E1B7CC4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77C0D135-D97F-0126-63D7-54A4BCD2C26A}"/>
              </a:ext>
            </a:extLst>
          </p:cNvPr>
          <p:cNvSpPr/>
          <p:nvPr/>
        </p:nvSpPr>
        <p:spPr>
          <a:xfrm>
            <a:off x="300178" y="1790488"/>
            <a:ext cx="10199656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0C8AA857-15E8-D0E9-59E6-480ADA11B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LEITURA BÍBLICA EM CLASSE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CCA08F-2ADE-DD6D-6DE0-17CBE0A237BD}"/>
              </a:ext>
            </a:extLst>
          </p:cNvPr>
          <p:cNvSpPr txBox="1"/>
          <p:nvPr/>
        </p:nvSpPr>
        <p:spPr>
          <a:xfrm>
            <a:off x="612978" y="2040692"/>
            <a:ext cx="969766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Panton" panose="00000500000000000000" pitchFamily="2" charset="0"/>
              </a:rPr>
              <a:t>João 3</a:t>
            </a:r>
          </a:p>
          <a:p>
            <a:r>
              <a:rPr lang="pt-BR" sz="2200" dirty="0">
                <a:latin typeface="Panton" panose="00000500000000000000" pitchFamily="2" charset="0"/>
              </a:rPr>
              <a:t>16 - Porque Deus amou o mundo de tal maneira que deu o seu Filho unigênito, para que todo aquele que nele crê não pereça, mas tenha a vida eterna.</a:t>
            </a:r>
          </a:p>
          <a:p>
            <a:r>
              <a:rPr lang="pt-BR" sz="2200" dirty="0">
                <a:latin typeface="Panton" panose="00000500000000000000" pitchFamily="2" charset="0"/>
              </a:rPr>
              <a:t>17 - Porque Deus enviou o seu Filho ao mundo não para que condenasse o mundo, mas para que o mundo fosse salvo por ele.</a:t>
            </a:r>
          </a:p>
          <a:p>
            <a:endParaRPr lang="pt-BR" sz="2200" dirty="0">
              <a:latin typeface="Panton" panose="00000500000000000000" pitchFamily="2" charset="0"/>
            </a:endParaRPr>
          </a:p>
          <a:p>
            <a:r>
              <a:rPr lang="pt-BR" sz="2200" b="1" dirty="0">
                <a:latin typeface="Panton" panose="00000500000000000000" pitchFamily="2" charset="0"/>
              </a:rPr>
              <a:t>1 João 4</a:t>
            </a:r>
          </a:p>
          <a:p>
            <a:r>
              <a:rPr lang="pt-BR" sz="2200" dirty="0">
                <a:latin typeface="Panton" panose="00000500000000000000" pitchFamily="2" charset="0"/>
              </a:rPr>
              <a:t>9 - Nisto se manifestou o amor de Deus para conosco: que Deus enviou seu Filho unigênito ao mundo, para que por ele vivamos.</a:t>
            </a:r>
          </a:p>
          <a:p>
            <a:r>
              <a:rPr lang="pt-BR" sz="2200" dirty="0">
                <a:latin typeface="Panton" panose="00000500000000000000" pitchFamily="2" charset="0"/>
              </a:rPr>
              <a:t>10 - Nisto está o amor: não em que nós tenhamos amado a Deus, mas em que ele nos amou e enviou seu Filho para propiciação pelos nossos pecados.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46A31B2-43DF-5C3B-EBB4-64BE88170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51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02AAA-682C-4C13-1DAA-15A20CB50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D2E09E83-B1AF-03E4-35C2-1BC055D171BD}"/>
              </a:ext>
            </a:extLst>
          </p:cNvPr>
          <p:cNvSpPr/>
          <p:nvPr/>
        </p:nvSpPr>
        <p:spPr>
          <a:xfrm>
            <a:off x="300178" y="1790488"/>
            <a:ext cx="10199656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E7C1E9FE-9E50-4A58-EDEF-303A78813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LEITURA BÍBLICA EM CLASSE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999C21A-158A-58FF-C6DC-A489D0CB48EF}"/>
              </a:ext>
            </a:extLst>
          </p:cNvPr>
          <p:cNvSpPr txBox="1"/>
          <p:nvPr/>
        </p:nvSpPr>
        <p:spPr>
          <a:xfrm>
            <a:off x="612978" y="2040692"/>
            <a:ext cx="96976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Panton" panose="00000500000000000000" pitchFamily="2" charset="0"/>
              </a:rPr>
              <a:t>Gálatas 4</a:t>
            </a:r>
          </a:p>
          <a:p>
            <a:r>
              <a:rPr lang="pt-BR" sz="2200" dirty="0">
                <a:latin typeface="Panton" panose="00000500000000000000" pitchFamily="2" charset="0"/>
              </a:rPr>
              <a:t>4 - mas, vindo a plenitude dos tempos, Deus enviou seu Filho, nascido de mulher, nascido sob a lei,</a:t>
            </a:r>
          </a:p>
          <a:p>
            <a:r>
              <a:rPr lang="pt-BR" sz="2200" dirty="0">
                <a:latin typeface="Panton" panose="00000500000000000000" pitchFamily="2" charset="0"/>
              </a:rPr>
              <a:t>5 - para remir os que estavam debaixo da lei, a fim de recebermos a adoção de filhos.</a:t>
            </a:r>
          </a:p>
          <a:p>
            <a:r>
              <a:rPr lang="pt-BR" sz="2200" dirty="0">
                <a:latin typeface="Panton" panose="00000500000000000000" pitchFamily="2" charset="0"/>
              </a:rPr>
              <a:t>6 - E, porque sois filhos, Deus enviou aos nossos corações o Espírito de seu Filho, que clama: Aba, Pai.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E26C0F3-CF34-5DB2-5AFD-80CD3EA4A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02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300179" y="1790488"/>
            <a:ext cx="3214690" cy="4720671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E261B1F3-8AB4-23E1-F0F4-E1166C3E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9" y="2890070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Elipse 44">
            <a:extLst>
              <a:ext uri="{FF2B5EF4-FFF2-40B4-BE49-F238E27FC236}">
                <a16:creationId xmlns:a16="http://schemas.microsoft.com/office/drawing/2014/main" id="{056DDC3E-CBC8-DEFB-7F60-54CB51E298FD}"/>
              </a:ext>
            </a:extLst>
          </p:cNvPr>
          <p:cNvSpPr/>
          <p:nvPr/>
        </p:nvSpPr>
        <p:spPr>
          <a:xfrm>
            <a:off x="1414608" y="2033376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1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OBJETIVOS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300180" y="3666277"/>
            <a:ext cx="3214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Panton Bold" panose="00000800000000000000" pitchFamily="2" charset="0"/>
              </a:rPr>
              <a:t>Compreender que o envio do Filho é a maior prova do amor de Deus Pai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D4EC6E51-DA7A-6757-55F4-18A38BD7FFAF}"/>
              </a:ext>
            </a:extLst>
          </p:cNvPr>
          <p:cNvSpPr/>
          <p:nvPr/>
        </p:nvSpPr>
        <p:spPr>
          <a:xfrm>
            <a:off x="3696555" y="1804569"/>
            <a:ext cx="3214690" cy="4706590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5E99FE09-523D-B8E8-2FD9-142416254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55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Elipse 52">
            <a:extLst>
              <a:ext uri="{FF2B5EF4-FFF2-40B4-BE49-F238E27FC236}">
                <a16:creationId xmlns:a16="http://schemas.microsoft.com/office/drawing/2014/main" id="{1B7B7D4C-8EE6-8909-18D8-867438E9F48C}"/>
              </a:ext>
            </a:extLst>
          </p:cNvPr>
          <p:cNvSpPr/>
          <p:nvPr/>
        </p:nvSpPr>
        <p:spPr>
          <a:xfrm>
            <a:off x="4810984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2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70E4088-E97A-1486-DC75-A0B9D837CBD2}"/>
              </a:ext>
            </a:extLst>
          </p:cNvPr>
          <p:cNvSpPr txBox="1"/>
          <p:nvPr/>
        </p:nvSpPr>
        <p:spPr>
          <a:xfrm>
            <a:off x="3681904" y="3659182"/>
            <a:ext cx="32146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Panton Bold" panose="00000800000000000000" pitchFamily="2" charset="0"/>
              </a:rPr>
              <a:t>Reconhecer que a vinda de Cristo ocorreu na plenitude dos tempos, segundo o plano eterno de Deus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6FF0218E-07EA-9320-BF45-AD9A0F5AD1E2}"/>
              </a:ext>
            </a:extLst>
          </p:cNvPr>
          <p:cNvSpPr/>
          <p:nvPr/>
        </p:nvSpPr>
        <p:spPr>
          <a:xfrm>
            <a:off x="7092931" y="1804569"/>
            <a:ext cx="3214690" cy="470658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358804B5-2A9B-13F7-9DD2-FE89BC6D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31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lipse 56">
            <a:extLst>
              <a:ext uri="{FF2B5EF4-FFF2-40B4-BE49-F238E27FC236}">
                <a16:creationId xmlns:a16="http://schemas.microsoft.com/office/drawing/2014/main" id="{5F061288-B7A0-0A55-39F2-30EAFDB91500}"/>
              </a:ext>
            </a:extLst>
          </p:cNvPr>
          <p:cNvSpPr/>
          <p:nvPr/>
        </p:nvSpPr>
        <p:spPr>
          <a:xfrm>
            <a:off x="8207360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3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DB7E470-0E5B-CA82-6AEB-F711BDB7C232}"/>
              </a:ext>
            </a:extLst>
          </p:cNvPr>
          <p:cNvSpPr txBox="1"/>
          <p:nvPr/>
        </p:nvSpPr>
        <p:spPr>
          <a:xfrm>
            <a:off x="7092932" y="3659182"/>
            <a:ext cx="3214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Panton Bold" panose="00000800000000000000" pitchFamily="2" charset="0"/>
              </a:rPr>
              <a:t>Identificar a atuação da Trindade na execução e aplicação da salvação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A32A155-2BE8-1853-8AE6-8086D73A4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17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5" grpId="0"/>
      <p:bldP spid="51" grpId="0" animBg="1"/>
      <p:bldP spid="53" grpId="0" animBg="1"/>
      <p:bldP spid="37" grpId="0"/>
      <p:bldP spid="55" grpId="0" animBg="1"/>
      <p:bldP spid="57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300179" y="1790487"/>
            <a:ext cx="3214690" cy="459266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E261B1F3-8AB4-23E1-F0F4-E1166C3E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9" y="2890070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Elipse 44">
            <a:extLst>
              <a:ext uri="{FF2B5EF4-FFF2-40B4-BE49-F238E27FC236}">
                <a16:creationId xmlns:a16="http://schemas.microsoft.com/office/drawing/2014/main" id="{056DDC3E-CBC8-DEFB-7F60-54CB51E298FD}"/>
              </a:ext>
            </a:extLst>
          </p:cNvPr>
          <p:cNvSpPr/>
          <p:nvPr/>
        </p:nvSpPr>
        <p:spPr>
          <a:xfrm>
            <a:off x="1414608" y="2033376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1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RESUMO DOS PONTOS E SUBPONTOS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458891" y="3473782"/>
            <a:ext cx="2905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nton Bold" panose="00000800000000000000" pitchFamily="2" charset="0"/>
              </a:rPr>
              <a:t>I - O ENVIO DO FILHO E O AMOR DO PAI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1 - O amor incondicional do Pai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2 - A iniciativa soberana de Deus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3 - O envio do Filho e a Trindade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D4EC6E51-DA7A-6757-55F4-18A38BD7FFAF}"/>
              </a:ext>
            </a:extLst>
          </p:cNvPr>
          <p:cNvSpPr/>
          <p:nvPr/>
        </p:nvSpPr>
        <p:spPr>
          <a:xfrm>
            <a:off x="3696555" y="1804570"/>
            <a:ext cx="3214690" cy="4577496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5E99FE09-523D-B8E8-2FD9-142416254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55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Elipse 52">
            <a:extLst>
              <a:ext uri="{FF2B5EF4-FFF2-40B4-BE49-F238E27FC236}">
                <a16:creationId xmlns:a16="http://schemas.microsoft.com/office/drawing/2014/main" id="{1B7B7D4C-8EE6-8909-18D8-867438E9F48C}"/>
              </a:ext>
            </a:extLst>
          </p:cNvPr>
          <p:cNvSpPr/>
          <p:nvPr/>
        </p:nvSpPr>
        <p:spPr>
          <a:xfrm>
            <a:off x="4810984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2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70E4088-E97A-1486-DC75-A0B9D837CBD2}"/>
              </a:ext>
            </a:extLst>
          </p:cNvPr>
          <p:cNvSpPr txBox="1"/>
          <p:nvPr/>
        </p:nvSpPr>
        <p:spPr>
          <a:xfrm>
            <a:off x="3846786" y="3466687"/>
            <a:ext cx="29008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nton Bold" panose="00000800000000000000" pitchFamily="2" charset="0"/>
              </a:rPr>
              <a:t>II - O FILHO E A PLENITUDE DOS TEMPOS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1 - A preparação histórica e religiosa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2 - O Filho nascido sob a Lei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3 - A adoção de filhos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6FF0218E-07EA-9320-BF45-AD9A0F5AD1E2}"/>
              </a:ext>
            </a:extLst>
          </p:cNvPr>
          <p:cNvSpPr/>
          <p:nvPr/>
        </p:nvSpPr>
        <p:spPr>
          <a:xfrm>
            <a:off x="7092931" y="1804569"/>
            <a:ext cx="3214690" cy="4577495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358804B5-2A9B-13F7-9DD2-FE89BC6D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31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lipse 56">
            <a:extLst>
              <a:ext uri="{FF2B5EF4-FFF2-40B4-BE49-F238E27FC236}">
                <a16:creationId xmlns:a16="http://schemas.microsoft.com/office/drawing/2014/main" id="{5F061288-B7A0-0A55-39F2-30EAFDB91500}"/>
              </a:ext>
            </a:extLst>
          </p:cNvPr>
          <p:cNvSpPr/>
          <p:nvPr/>
        </p:nvSpPr>
        <p:spPr>
          <a:xfrm>
            <a:off x="8207360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3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DB7E470-0E5B-CA82-6AEB-F711BDB7C232}"/>
              </a:ext>
            </a:extLst>
          </p:cNvPr>
          <p:cNvSpPr txBox="1"/>
          <p:nvPr/>
        </p:nvSpPr>
        <p:spPr>
          <a:xfrm>
            <a:off x="7220607" y="3466687"/>
            <a:ext cx="29639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nton Bold" panose="00000800000000000000" pitchFamily="2" charset="0"/>
              </a:rPr>
              <a:t>III - A TRINDADE NO PLANO DA SALVAÇÃO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1 - A vontade do Pai realizada pelo Filho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2 - A mediação exclusiva do Filho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3 - A aplicação da salvação pelo Espírito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4071F01-03B8-94E9-CAEF-52A9F6076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84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5" grpId="0"/>
      <p:bldP spid="51" grpId="0" animBg="1"/>
      <p:bldP spid="53" grpId="0" animBg="1"/>
      <p:bldP spid="37" grpId="0"/>
      <p:bldP spid="55" grpId="0" animBg="1"/>
      <p:bldP spid="57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94218-7592-1094-076E-8A9E183D6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CEC81A6F-77DF-E76C-061F-F605B2BB2CD8}"/>
              </a:ext>
            </a:extLst>
          </p:cNvPr>
          <p:cNvSpPr/>
          <p:nvPr/>
        </p:nvSpPr>
        <p:spPr>
          <a:xfrm>
            <a:off x="300178" y="1790488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33007BE-7871-7E0C-6082-DB677675D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INTRODUÇÃO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D62FD4-C014-18CD-E70C-F2F61101B6CA}"/>
              </a:ext>
            </a:extLst>
          </p:cNvPr>
          <p:cNvSpPr txBox="1"/>
          <p:nvPr/>
        </p:nvSpPr>
        <p:spPr>
          <a:xfrm>
            <a:off x="458891" y="2040692"/>
            <a:ext cx="79689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latin typeface="Panton" panose="00000500000000000000" pitchFamily="2" charset="0"/>
              </a:rPr>
              <a:t>No plano eterno da redenção, o Pai é quem envia o Filho para salvar o mundo. Esta verdade, revelada nas Escrituras, manifesta o amor do Pai e reafirma a unidade e a missão da Santíssima Trindade. Nesta lição, veremos como o envio do Filho Unigênito de Deus — a Segunda Pessoa da Trindade, revela em profundidade: a suprema expressão do amor de Deus, a plenitude do tempo para a redenção e a obra perfeita da Trindade na salvação.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CCB4EFF-0979-E882-DBE7-79FB85E1A47D}"/>
              </a:ext>
            </a:extLst>
          </p:cNvPr>
          <p:cNvSpPr/>
          <p:nvPr/>
        </p:nvSpPr>
        <p:spPr>
          <a:xfrm>
            <a:off x="8434115" y="2357138"/>
            <a:ext cx="2355537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Panton Bold" panose="00000800000000000000" pitchFamily="2" charset="0"/>
              </a:rPr>
              <a:t>Economia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42F428F-359C-CE99-86C8-516AC11D3CD9}"/>
              </a:ext>
            </a:extLst>
          </p:cNvPr>
          <p:cNvSpPr/>
          <p:nvPr/>
        </p:nvSpPr>
        <p:spPr>
          <a:xfrm>
            <a:off x="8427857" y="3144610"/>
            <a:ext cx="2361795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Panton Bold" panose="00000800000000000000" pitchFamily="2" charset="0"/>
              </a:rPr>
              <a:t>Trindade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1529176-9E9C-A65C-6E7E-0AA2BDF3718F}"/>
              </a:ext>
            </a:extLst>
          </p:cNvPr>
          <p:cNvSpPr/>
          <p:nvPr/>
        </p:nvSpPr>
        <p:spPr>
          <a:xfrm>
            <a:off x="8434115" y="3959971"/>
            <a:ext cx="2337388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Panton Bold" panose="00000800000000000000" pitchFamily="2" charset="0"/>
              </a:rPr>
              <a:t>Cordeiro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F2C94B65-E490-8394-3B5D-3CC34DBC3578}"/>
              </a:ext>
            </a:extLst>
          </p:cNvPr>
          <p:cNvSpPr/>
          <p:nvPr/>
        </p:nvSpPr>
        <p:spPr>
          <a:xfrm>
            <a:off x="8452264" y="4761388"/>
            <a:ext cx="2337388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Panton Bold" panose="00000800000000000000" pitchFamily="2" charset="0"/>
              </a:rPr>
              <a:t>Redenção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11B91D-6F11-F61B-F01C-96A9B2AAC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8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21017</TotalTime>
  <Words>4503</Words>
  <Application>Microsoft Office PowerPoint</Application>
  <PresentationFormat>Widescreen</PresentationFormat>
  <Paragraphs>241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Panton ExtraBold</vt:lpstr>
      <vt:lpstr>Calibri</vt:lpstr>
      <vt:lpstr>Panton Bold</vt:lpstr>
      <vt:lpstr>Arial</vt:lpstr>
      <vt:lpstr>Panton</vt:lpstr>
      <vt:lpstr>Calibri Light</vt:lpstr>
      <vt:lpstr>Panton Black</vt:lpstr>
      <vt:lpstr>Tema do Office</vt:lpstr>
      <vt:lpstr>DEUS ENVIOU O FILHO</vt:lpstr>
      <vt:lpstr>TEXTO ÁUREO</vt:lpstr>
      <vt:lpstr>TEXTO ÁUREO</vt:lpstr>
      <vt:lpstr>Apresentação do PowerPoint</vt:lpstr>
      <vt:lpstr>LEITURA BÍBLICA EM CLASSE</vt:lpstr>
      <vt:lpstr>LEITURA BÍBLICA EM CLASSE</vt:lpstr>
      <vt:lpstr>OBJETIVOS</vt:lpstr>
      <vt:lpstr>RESUMO DOS PONTOS E SUBPONTOS</vt:lpstr>
      <vt:lpstr>INTRODUÇÃO</vt:lpstr>
      <vt:lpstr>EXPLICAÇÃO</vt:lpstr>
      <vt:lpstr>EXPLICAÇÃO</vt:lpstr>
      <vt:lpstr>I - O ENVIO DO FILHO E O AMOR DO PAI</vt:lpstr>
      <vt:lpstr>I - O ENVIO DO FILHO E O AMOR DO PAI</vt:lpstr>
      <vt:lpstr>I - O ENVIO DO FILHO E O AMOR DO PAI</vt:lpstr>
      <vt:lpstr>II - O FILHO E A PLENITUDE DOS TEMPOS</vt:lpstr>
      <vt:lpstr>II - O FILHO E A PLENITUDE DOS TEMPOS</vt:lpstr>
      <vt:lpstr>II - O FILHO E A PLENITUDE DOS TEMPOS</vt:lpstr>
      <vt:lpstr>III - A TRINDADE NO PLANO DA SALVAÇÃO</vt:lpstr>
      <vt:lpstr>III - A TRINDADE NO PLANO DA SALVAÇÃO</vt:lpstr>
      <vt:lpstr>III - A TRINDADE NO PLANO DA SALVAÇÃO</vt:lpstr>
      <vt:lpstr>CONCLUSÃO</vt:lpstr>
      <vt:lpstr>QUESTIONÁRIO</vt:lpstr>
      <vt:lpstr>QUESTIONÁRIO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ILUMINAÇÃO ESPIRITUAL DO CRENTE</dc:title>
  <dc:creator>Daladier Lima Santos</dc:creator>
  <cp:lastModifiedBy>Daladier Lima Santos</cp:lastModifiedBy>
  <cp:revision>44</cp:revision>
  <dcterms:created xsi:type="dcterms:W3CDTF">2020-04-19T11:00:48Z</dcterms:created>
  <dcterms:modified xsi:type="dcterms:W3CDTF">2026-01-11T14:04:59Z</dcterms:modified>
</cp:coreProperties>
</file>